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748" r:id="rId2"/>
    <p:sldMasterId id="2147483755" r:id="rId3"/>
  </p:sldMasterIdLst>
  <p:notesMasterIdLst>
    <p:notesMasterId r:id="rId20"/>
  </p:notesMasterIdLst>
  <p:sldIdLst>
    <p:sldId id="256" r:id="rId4"/>
    <p:sldId id="911" r:id="rId5"/>
    <p:sldId id="909" r:id="rId6"/>
    <p:sldId id="319" r:id="rId7"/>
    <p:sldId id="930" r:id="rId8"/>
    <p:sldId id="931" r:id="rId9"/>
    <p:sldId id="932" r:id="rId10"/>
    <p:sldId id="925" r:id="rId11"/>
    <p:sldId id="273" r:id="rId12"/>
    <p:sldId id="937" r:id="rId13"/>
    <p:sldId id="286" r:id="rId14"/>
    <p:sldId id="936" r:id="rId15"/>
    <p:sldId id="318" r:id="rId16"/>
    <p:sldId id="935" r:id="rId17"/>
    <p:sldId id="345" r:id="rId18"/>
    <p:sldId id="321"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p:restoredTop sz="94777"/>
  </p:normalViewPr>
  <p:slideViewPr>
    <p:cSldViewPr snapToGrid="0" snapToObjects="1">
      <p:cViewPr varScale="1">
        <p:scale>
          <a:sx n="102" d="100"/>
          <a:sy n="102" d="100"/>
        </p:scale>
        <p:origin x="1904" y="17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p:scale>
          <a:sx n="140" d="100"/>
          <a:sy n="140" d="100"/>
        </p:scale>
        <p:origin x="2760" y="-14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1/29/20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dirty="0"/>
          </a:p>
        </p:txBody>
      </p:sp>
    </p:spTree>
    <p:extLst>
      <p:ext uri="{BB962C8B-B14F-4D97-AF65-F5344CB8AC3E}">
        <p14:creationId xmlns:p14="http://schemas.microsoft.com/office/powerpoint/2010/main" val="738072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pPr marL="171450" indent="-171450" defTabSz="685766">
              <a:spcBef>
                <a:spcPts val="900"/>
              </a:spcBef>
              <a:spcAft>
                <a:spcPts val="150"/>
              </a:spcAft>
              <a:buFont typeface="Arial" panose="020B0604020202020204" pitchFamily="34" charset="0"/>
              <a:buChar char="•"/>
            </a:pPr>
            <a:endParaRPr lang="en-US" sz="1500" dirty="0">
              <a:solidFill>
                <a:srgbClr val="E7E6E6">
                  <a:lumMod val="25000"/>
                </a:srgbClr>
              </a:solidFill>
            </a:endParaRPr>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a:p>
        </p:txBody>
      </p:sp>
    </p:spTree>
    <p:extLst>
      <p:ext uri="{BB962C8B-B14F-4D97-AF65-F5344CB8AC3E}">
        <p14:creationId xmlns:p14="http://schemas.microsoft.com/office/powerpoint/2010/main" val="341410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pPr marL="171450" indent="-171450" defTabSz="685766">
              <a:spcBef>
                <a:spcPts val="900"/>
              </a:spcBef>
              <a:spcAft>
                <a:spcPts val="150"/>
              </a:spcAft>
              <a:buFont typeface="Arial" panose="020B0604020202020204" pitchFamily="34" charset="0"/>
              <a:buChar char="•"/>
            </a:pPr>
            <a:r>
              <a:rPr lang="en-US" sz="1500" dirty="0">
                <a:solidFill>
                  <a:srgbClr val="E7E6E6">
                    <a:lumMod val="25000"/>
                  </a:srgbClr>
                </a:solidFill>
              </a:rPr>
              <a:t>Triple-layer structure comprised of:</a:t>
            </a:r>
          </a:p>
          <a:p>
            <a:pPr marL="390895" lvl="1" indent="-171450" defTabSz="685766">
              <a:spcBef>
                <a:spcPts val="150"/>
              </a:spcBef>
              <a:spcAft>
                <a:spcPts val="300"/>
              </a:spcAft>
              <a:buFont typeface="Arial" panose="020B0604020202020204" pitchFamily="34" charset="0"/>
              <a:buChar char="•"/>
            </a:pPr>
            <a:r>
              <a:rPr lang="en-US" sz="1350" dirty="0">
                <a:solidFill>
                  <a:srgbClr val="E7E6E6">
                    <a:lumMod val="25000"/>
                  </a:srgbClr>
                </a:solidFill>
              </a:rPr>
              <a:t>Free-jet region</a:t>
            </a:r>
          </a:p>
          <a:p>
            <a:pPr marL="390895" lvl="1" indent="-171450" defTabSz="685766">
              <a:spcBef>
                <a:spcPts val="150"/>
              </a:spcBef>
              <a:spcAft>
                <a:spcPts val="300"/>
              </a:spcAft>
              <a:buFont typeface="Arial" panose="020B0604020202020204" pitchFamily="34" charset="0"/>
              <a:buChar char="•"/>
            </a:pPr>
            <a:r>
              <a:rPr lang="en-US" sz="1350" dirty="0">
                <a:solidFill>
                  <a:srgbClr val="E7E6E6">
                    <a:lumMod val="25000"/>
                  </a:srgbClr>
                </a:solidFill>
              </a:rPr>
              <a:t>Impinging/stagnation region</a:t>
            </a:r>
          </a:p>
          <a:p>
            <a:pPr marL="390895" lvl="1" indent="-171450" defTabSz="685766">
              <a:spcBef>
                <a:spcPts val="150"/>
              </a:spcBef>
              <a:spcAft>
                <a:spcPts val="300"/>
              </a:spcAft>
              <a:buFont typeface="Arial" panose="020B0604020202020204" pitchFamily="34" charset="0"/>
              <a:buChar char="•"/>
            </a:pPr>
            <a:r>
              <a:rPr lang="en-US" sz="1350" dirty="0">
                <a:solidFill>
                  <a:srgbClr val="E7E6E6">
                    <a:lumMod val="25000"/>
                  </a:srgbClr>
                </a:solidFill>
              </a:rPr>
              <a:t>Wall jet with boundary layer transition and large scale recirculation</a:t>
            </a:r>
          </a:p>
          <a:p>
            <a:pPr marL="171450" indent="-171450" defTabSz="685766">
              <a:spcBef>
                <a:spcPts val="900"/>
              </a:spcBef>
              <a:spcAft>
                <a:spcPts val="150"/>
              </a:spcAft>
              <a:buFont typeface="Arial" panose="020B0604020202020204" pitchFamily="34" charset="0"/>
              <a:buChar char="•"/>
            </a:pPr>
            <a:r>
              <a:rPr lang="en-US" sz="1500" dirty="0">
                <a:solidFill>
                  <a:srgbClr val="E7E6E6">
                    <a:lumMod val="25000"/>
                  </a:srgbClr>
                </a:solidFill>
              </a:rPr>
              <a:t>Recirculation region can drastically affect the heat-flux radial profile at the impingement plate</a:t>
            </a:r>
          </a:p>
          <a:p>
            <a:pPr marL="171450" indent="-171450" defTabSz="685766">
              <a:spcBef>
                <a:spcPts val="900"/>
              </a:spcBef>
              <a:spcAft>
                <a:spcPts val="150"/>
              </a:spcAft>
              <a:buFont typeface="Arial" panose="020B0604020202020204" pitchFamily="34" charset="0"/>
              <a:buChar char="•"/>
            </a:pPr>
            <a:r>
              <a:rPr lang="en-US" sz="1500" dirty="0">
                <a:solidFill>
                  <a:srgbClr val="E7E6E6">
                    <a:lumMod val="25000"/>
                  </a:srgbClr>
                </a:solidFill>
              </a:rPr>
              <a:t>Flow includes localized high-strain, high-curvature regions, with near-stagnation point negative turbulent production of kinetic energy</a:t>
            </a:r>
          </a:p>
          <a:p>
            <a:pPr marL="171450" indent="-171450" defTabSz="685766">
              <a:spcBef>
                <a:spcPts val="900"/>
              </a:spcBef>
              <a:spcAft>
                <a:spcPts val="150"/>
              </a:spcAft>
              <a:buFont typeface="Arial" panose="020B0604020202020204" pitchFamily="34" charset="0"/>
              <a:buChar char="•"/>
            </a:pPr>
            <a:r>
              <a:rPr lang="en-US" sz="1500" dirty="0">
                <a:solidFill>
                  <a:srgbClr val="E7E6E6">
                    <a:lumMod val="25000"/>
                  </a:srgbClr>
                </a:solidFill>
              </a:rPr>
              <a:t>Flow complexity limits usage of low-fidelity approaches, i.e., RANS, and challenges higher-fidelity approaches, i.e., LES</a:t>
            </a:r>
          </a:p>
          <a:p>
            <a:pPr marL="171450" indent="-171450" defTabSz="685766">
              <a:spcBef>
                <a:spcPts val="900"/>
              </a:spcBef>
              <a:spcAft>
                <a:spcPts val="150"/>
              </a:spcAft>
              <a:buFont typeface="Arial" panose="020B0604020202020204" pitchFamily="34" charset="0"/>
              <a:buChar char="•"/>
            </a:pPr>
            <a:r>
              <a:rPr lang="en-US" sz="1500" dirty="0">
                <a:solidFill>
                  <a:srgbClr val="E7E6E6">
                    <a:lumMod val="25000"/>
                  </a:srgbClr>
                </a:solidFill>
              </a:rPr>
              <a:t>Due to the triple-layer structure, DNS has been limited to lower Reynolds number jets, i.e.,  in the 1K-5K range, and generally focus on either isothermal jets or cold jets that cool a hot surface</a:t>
            </a:r>
          </a:p>
        </p:txBody>
      </p:sp>
      <p:sp>
        <p:nvSpPr>
          <p:cNvPr id="4" name="Slide Number Placeholder 3"/>
          <p:cNvSpPr>
            <a:spLocks noGrp="1"/>
          </p:cNvSpPr>
          <p:nvPr>
            <p:ph type="sldNum" sz="quarter" idx="5"/>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930868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pPr marL="171450" indent="-171450" defTabSz="685766">
              <a:spcBef>
                <a:spcPts val="900"/>
              </a:spcBef>
              <a:spcAft>
                <a:spcPts val="150"/>
              </a:spcAft>
              <a:buFont typeface="Arial" panose="020B0604020202020204" pitchFamily="34" charset="0"/>
              <a:buChar char="•"/>
            </a:pPr>
            <a:endParaRPr lang="en-US" sz="1500" dirty="0">
              <a:solidFill>
                <a:srgbClr val="E7E6E6">
                  <a:lumMod val="25000"/>
                </a:srgbClr>
              </a:solidFill>
            </a:endParaRPr>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4027678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what is happening in a near-wall turbulence model.  The smallest eddies close to the wall can only be resolved using a very fine mesh (DNS), which is unaffordable at production Reynolds numbers.  We resort to applying a model for the action of these eddies, leading to “Wall-modeled LES”.  </a:t>
            </a:r>
          </a:p>
        </p:txBody>
      </p:sp>
      <p:sp>
        <p:nvSpPr>
          <p:cNvPr id="4" name="Slide Number Placeholder 3"/>
          <p:cNvSpPr>
            <a:spLocks noGrp="1"/>
          </p:cNvSpPr>
          <p:nvPr>
            <p:ph type="sldNum" sz="quarter" idx="10"/>
          </p:nvPr>
        </p:nvSpPr>
        <p:spPr/>
        <p:txBody>
          <a:bodyPr/>
          <a:lstStyle/>
          <a:p>
            <a:fld id="{A2430F75-B5EC-044F-A636-30352D0A1350}" type="slidenum">
              <a:rPr lang="en-US" smtClean="0"/>
              <a:t>9</a:t>
            </a:fld>
            <a:endParaRPr lang="en-US" dirty="0"/>
          </a:p>
        </p:txBody>
      </p:sp>
    </p:spTree>
    <p:extLst>
      <p:ext uri="{BB962C8B-B14F-4D97-AF65-F5344CB8AC3E}">
        <p14:creationId xmlns:p14="http://schemas.microsoft.com/office/powerpoint/2010/main" val="1918958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premise leading to our research question, followed by the research question itself.  The images depict the two machine learning algorithms employed in the present work.  Both of these algorithms can describe a general function mapping multiple features, or inputs, to multiple outputs, or labels.   The Random Forest is an ensemble of decision trees, which are comprised of a number of splits on the input features which create branches of the tree.  The neural network is comprised of an input layer of features, a number of hidden layers, and an output layer.  The nodes in each layer are densely connected to the nodes of adjacent layers.  The process of training the neural network involves optimization of the weights of each node to provide an optimal prediction of the outputs.</a:t>
            </a:r>
          </a:p>
        </p:txBody>
      </p:sp>
      <p:sp>
        <p:nvSpPr>
          <p:cNvPr id="4" name="Slide Number Placeholder 3"/>
          <p:cNvSpPr>
            <a:spLocks noGrp="1"/>
          </p:cNvSpPr>
          <p:nvPr>
            <p:ph type="sldNum" sz="quarter" idx="10"/>
          </p:nvPr>
        </p:nvSpPr>
        <p:spPr/>
        <p:txBody>
          <a:bodyPr/>
          <a:lstStyle/>
          <a:p>
            <a:fld id="{A2430F75-B5EC-044F-A636-30352D0A1350}" type="slidenum">
              <a:rPr lang="en-US" smtClean="0"/>
              <a:t>10</a:t>
            </a:fld>
            <a:endParaRPr lang="en-US" dirty="0"/>
          </a:p>
        </p:txBody>
      </p:sp>
    </p:spTree>
    <p:extLst>
      <p:ext uri="{BB962C8B-B14F-4D97-AF65-F5344CB8AC3E}">
        <p14:creationId xmlns:p14="http://schemas.microsoft.com/office/powerpoint/2010/main" val="2040528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3381553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a:t>
            </a:r>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14</a:t>
            </a:fld>
            <a:endParaRPr lang="en-US"/>
          </a:p>
        </p:txBody>
      </p:sp>
    </p:spTree>
    <p:extLst>
      <p:ext uri="{BB962C8B-B14F-4D97-AF65-F5344CB8AC3E}">
        <p14:creationId xmlns:p14="http://schemas.microsoft.com/office/powerpoint/2010/main" val="1700173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84166493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3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31.jpe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image" Target="../media/image3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0"/>
            <a:ext cx="5674179" cy="542787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1/29/20</a:t>
            </a:fld>
            <a:endParaRPr lang="en-US"/>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a:solidFill>
                  <a:schemeClr val="bg1"/>
                </a:solidFill>
                <a:effectLst/>
                <a:latin typeface="+mn-lt"/>
                <a:ea typeface="+mn-ea"/>
                <a:cs typeface="+mn-cs"/>
              </a:rPr>
              <a:t>Sandia National Laboratories is a </a:t>
            </a:r>
            <a:r>
              <a:rPr lang="en-US" sz="450" b="0" i="0" kern="1200" err="1">
                <a:solidFill>
                  <a:schemeClr val="bg1"/>
                </a:solidFill>
                <a:effectLst/>
                <a:latin typeface="+mn-lt"/>
                <a:ea typeface="+mn-ea"/>
                <a:cs typeface="+mn-cs"/>
              </a:rPr>
              <a:t>multimission</a:t>
            </a:r>
            <a:r>
              <a:rPr lang="en-US" sz="450" b="0" i="0" kern="120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504">
          <p15:clr>
            <a:srgbClr val="FBAE40"/>
          </p15:clr>
        </p15:guide>
        <p15:guide id="3" orient="horz" pos="2160" userDrawn="1">
          <p15:clr>
            <a:srgbClr val="FBAE40"/>
          </p15:clr>
        </p15:guide>
        <p15:guide id="4" pos="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1/29/20</a:t>
            </a:fld>
            <a:endParaRPr lang="en-US"/>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4957019"/>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1/29/20</a:t>
            </a:fld>
            <a:endParaRPr lang="en-US"/>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98015" cy="4957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1/29/20</a:t>
            </a:fld>
            <a:endParaRPr lang="en-US"/>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a:p>
        </p:txBody>
      </p:sp>
      <p:sp>
        <p:nvSpPr>
          <p:cNvPr id="4" name="Text Placeholder 3"/>
          <p:cNvSpPr>
            <a:spLocks noGrp="1"/>
          </p:cNvSpPr>
          <p:nvPr>
            <p:ph type="body" sz="quarter" idx="10"/>
          </p:nvPr>
        </p:nvSpPr>
        <p:spPr>
          <a:xfrm>
            <a:off x="615987" y="1441700"/>
            <a:ext cx="75438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4" name="Rectangle 13"/>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00D275FE-4322-F945-984E-F69B89073389}" type="datetime1">
              <a:rPr lang="en-US" smtClean="0"/>
              <a:t>1/29/20</a:t>
            </a:fld>
            <a:endParaRPr lang="en-US"/>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9" name="Rectangle 18"/>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1/29/20</a:t>
            </a:fld>
            <a:endParaRPr lang="en-US"/>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Rectangle 8"/>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25309" y="5306899"/>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0"/>
            <a:ext cx="543222" cy="365125"/>
          </a:xfrm>
        </p:spPr>
        <p:txBody>
          <a:bodyPr/>
          <a:lstStyle>
            <a:lvl1pPr>
              <a:defRPr>
                <a:solidFill>
                  <a:schemeClr val="bg1">
                    <a:lumMod val="50000"/>
                  </a:schemeClr>
                </a:solidFill>
              </a:defRPr>
            </a:lvl1pPr>
          </a:lstStyle>
          <a:p>
            <a:fld id="{84A6BEF6-8B5D-3A41-931E-E68E91FD74C0}" type="datetime1">
              <a:rPr lang="en-US" smtClean="0"/>
              <a:t>1/29/20</a:t>
            </a:fld>
            <a:endParaRPr lang="en-US" dirty="0"/>
          </a:p>
        </p:txBody>
      </p:sp>
      <p:sp>
        <p:nvSpPr>
          <p:cNvPr id="16" name="Footer Placeholder 4"/>
          <p:cNvSpPr>
            <a:spLocks noGrp="1"/>
          </p:cNvSpPr>
          <p:nvPr>
            <p:ph type="ftr" sz="quarter" idx="11"/>
          </p:nvPr>
        </p:nvSpPr>
        <p:spPr>
          <a:xfrm>
            <a:off x="5674180" y="6459790"/>
            <a:ext cx="1967594" cy="365125"/>
          </a:xfrm>
        </p:spPr>
        <p:txBody>
          <a:bodyPr/>
          <a:lstStyle/>
          <a:p>
            <a:r>
              <a:rPr lang="en-US" dirty="0"/>
              <a:t>OUO</a:t>
            </a:r>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6002803" y="282288"/>
            <a:ext cx="1375892" cy="710418"/>
          </a:xfrm>
          <a:prstGeom prst="rect">
            <a:avLst/>
          </a:prstGeom>
        </p:spPr>
      </p:pic>
      <p:sp>
        <p:nvSpPr>
          <p:cNvPr id="19" name="Rectangle 18"/>
          <p:cNvSpPr/>
          <p:nvPr userDrawn="1"/>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591934" y="2915628"/>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userDrawn="1"/>
        </p:nvSpPr>
        <p:spPr>
          <a:xfrm>
            <a:off x="2149358" y="2915628"/>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3188449" y="2915628"/>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5674180" y="1363919"/>
            <a:ext cx="1967594"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userDrawn="1"/>
        </p:nvSpPr>
        <p:spPr>
          <a:xfrm>
            <a:off x="525308" y="5019736"/>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591934" y="5673785"/>
            <a:ext cx="7049838"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502596" y="5626954"/>
            <a:ext cx="423356"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7799528" y="5595528"/>
            <a:ext cx="582240" cy="194889"/>
          </a:xfrm>
          <a:prstGeom prst="rect">
            <a:avLst/>
          </a:prstGeom>
        </p:spPr>
      </p:pic>
      <p:sp>
        <p:nvSpPr>
          <p:cNvPr id="28" name="TextBox 27"/>
          <p:cNvSpPr txBox="1"/>
          <p:nvPr userDrawn="1"/>
        </p:nvSpPr>
        <p:spPr>
          <a:xfrm>
            <a:off x="7710257" y="5912354"/>
            <a:ext cx="1374354"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extLst>
      <p:ext uri="{BB962C8B-B14F-4D97-AF65-F5344CB8AC3E}">
        <p14:creationId xmlns:p14="http://schemas.microsoft.com/office/powerpoint/2010/main" val="44189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5"/>
            <a:ext cx="9144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5"/>
            <a:ext cx="3029221" cy="8747085"/>
          </a:xfrm>
          <a:prstGeom prst="rect">
            <a:avLst/>
          </a:prstGeom>
        </p:spPr>
      </p:pic>
      <p:sp>
        <p:nvSpPr>
          <p:cNvPr id="10" name="Rectangle 9"/>
          <p:cNvSpPr/>
          <p:nvPr userDrawn="1"/>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1/29/20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r>
              <a:rPr lang="en-US" dirty="0"/>
              <a:t>OUO</a:t>
            </a:r>
          </a:p>
        </p:txBody>
      </p:sp>
      <p:sp>
        <p:nvSpPr>
          <p:cNvPr id="6" name="Slide Number Placeholder 5"/>
          <p:cNvSpPr>
            <a:spLocks noGrp="1"/>
          </p:cNvSpPr>
          <p:nvPr>
            <p:ph type="sldNum" sz="quarter" idx="12"/>
          </p:nvPr>
        </p:nvSpPr>
        <p:spPr>
          <a:xfrm>
            <a:off x="-383344" y="6459789"/>
            <a:ext cx="314548"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spTree>
    <p:extLst>
      <p:ext uri="{BB962C8B-B14F-4D97-AF65-F5344CB8AC3E}">
        <p14:creationId xmlns:p14="http://schemas.microsoft.com/office/powerpoint/2010/main" val="364818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1/29/20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r>
              <a:rPr lang="en-US" dirty="0"/>
              <a:t>OUO/UCI</a:t>
            </a:r>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53955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1/29/20</a:t>
            </a:fld>
            <a:endParaRPr lang="en-US" dirty="0"/>
          </a:p>
        </p:txBody>
      </p:sp>
      <p:sp>
        <p:nvSpPr>
          <p:cNvPr id="4" name="Footer Placeholder 3"/>
          <p:cNvSpPr>
            <a:spLocks noGrp="1"/>
          </p:cNvSpPr>
          <p:nvPr>
            <p:ph type="ftr" sz="quarter" idx="11"/>
          </p:nvPr>
        </p:nvSpPr>
        <p:spPr/>
        <p:txBody>
          <a:bodyPr/>
          <a:lstStyle/>
          <a:p>
            <a:r>
              <a:rPr lang="en-US" dirty="0"/>
              <a:t>OUO/UCI</a:t>
            </a:r>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540544" y="1125414"/>
            <a:ext cx="3700865"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415497" y="1125414"/>
            <a:ext cx="3668789"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16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1/29/20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r>
              <a:rPr lang="en-US" dirty="0"/>
              <a:t>OUO/UCI</a:t>
            </a:r>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3691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 y="-4208"/>
            <a:ext cx="5674179" cy="343320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1/29/20</a:t>
            </a:fld>
            <a:endParaRPr lang="en-US"/>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a:solidFill>
                  <a:schemeClr val="bg1"/>
                </a:solidFill>
                <a:effectLst/>
                <a:latin typeface="+mn-lt"/>
                <a:ea typeface="+mn-ea"/>
                <a:cs typeface="+mn-cs"/>
              </a:rPr>
              <a:t>Sandia National Laboratories is a </a:t>
            </a:r>
            <a:r>
              <a:rPr lang="en-US" sz="450" b="0" i="0" kern="1200" err="1">
                <a:solidFill>
                  <a:schemeClr val="bg1"/>
                </a:solidFill>
                <a:effectLst/>
                <a:latin typeface="+mn-lt"/>
                <a:ea typeface="+mn-ea"/>
                <a:cs typeface="+mn-cs"/>
              </a:rPr>
              <a:t>multimission</a:t>
            </a:r>
            <a:r>
              <a:rPr lang="en-US" sz="450" b="0" i="0" kern="120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504">
          <p15:clr>
            <a:srgbClr val="FBAE40"/>
          </p15:clr>
        </p15:guide>
        <p15:guide id="3" orient="horz" pos="2160">
          <p15:clr>
            <a:srgbClr val="FBAE40"/>
          </p15:clr>
        </p15:guide>
        <p15:guide id="4" pos="37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1/29/20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r>
              <a:rPr lang="en-US" dirty="0"/>
              <a:t>OUO/UCI</a:t>
            </a:r>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535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25309" y="5306899"/>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0"/>
            <a:ext cx="543222" cy="365125"/>
          </a:xfrm>
        </p:spPr>
        <p:txBody>
          <a:bodyPr/>
          <a:lstStyle>
            <a:lvl1pPr>
              <a:defRPr>
                <a:solidFill>
                  <a:schemeClr val="bg1">
                    <a:lumMod val="50000"/>
                  </a:schemeClr>
                </a:solidFill>
              </a:defRPr>
            </a:lvl1pPr>
          </a:lstStyle>
          <a:p>
            <a:fld id="{84A6BEF6-8B5D-3A41-931E-E68E91FD74C0}" type="datetime1">
              <a:rPr lang="en-US" smtClean="0"/>
              <a:t>1/29/20</a:t>
            </a:fld>
            <a:endParaRPr lang="en-US" dirty="0"/>
          </a:p>
        </p:txBody>
      </p:sp>
      <p:sp>
        <p:nvSpPr>
          <p:cNvPr id="16" name="Footer Placeholder 4"/>
          <p:cNvSpPr>
            <a:spLocks noGrp="1"/>
          </p:cNvSpPr>
          <p:nvPr>
            <p:ph type="ftr" sz="quarter" idx="11"/>
          </p:nvPr>
        </p:nvSpPr>
        <p:spPr>
          <a:xfrm>
            <a:off x="5674180" y="6459790"/>
            <a:ext cx="1967594"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6002803" y="282288"/>
            <a:ext cx="1375892" cy="710418"/>
          </a:xfrm>
          <a:prstGeom prst="rect">
            <a:avLst/>
          </a:prstGeom>
        </p:spPr>
      </p:pic>
      <p:sp>
        <p:nvSpPr>
          <p:cNvPr id="19" name="Rectangle 18"/>
          <p:cNvSpPr/>
          <p:nvPr userDrawn="1"/>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591934" y="2915628"/>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userDrawn="1"/>
        </p:nvSpPr>
        <p:spPr>
          <a:xfrm>
            <a:off x="2149358" y="2915628"/>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3188449" y="2915628"/>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5674180" y="1363919"/>
            <a:ext cx="1967594"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userDrawn="1"/>
        </p:nvSpPr>
        <p:spPr>
          <a:xfrm>
            <a:off x="525308" y="5019736"/>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591934" y="5673785"/>
            <a:ext cx="7049838"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502596" y="5626954"/>
            <a:ext cx="423356"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7799528" y="5595528"/>
            <a:ext cx="582240" cy="194889"/>
          </a:xfrm>
          <a:prstGeom prst="rect">
            <a:avLst/>
          </a:prstGeom>
        </p:spPr>
      </p:pic>
      <p:sp>
        <p:nvSpPr>
          <p:cNvPr id="28" name="TextBox 27"/>
          <p:cNvSpPr txBox="1"/>
          <p:nvPr userDrawn="1"/>
        </p:nvSpPr>
        <p:spPr>
          <a:xfrm>
            <a:off x="7710257" y="5912354"/>
            <a:ext cx="1374354"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extLst>
      <p:ext uri="{BB962C8B-B14F-4D97-AF65-F5344CB8AC3E}">
        <p14:creationId xmlns:p14="http://schemas.microsoft.com/office/powerpoint/2010/main" val="193068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5"/>
            <a:ext cx="9144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5"/>
            <a:ext cx="3029221" cy="8747085"/>
          </a:xfrm>
          <a:prstGeom prst="rect">
            <a:avLst/>
          </a:prstGeom>
        </p:spPr>
      </p:pic>
      <p:sp>
        <p:nvSpPr>
          <p:cNvPr id="10" name="Rectangle 9"/>
          <p:cNvSpPr/>
          <p:nvPr userDrawn="1"/>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1/29/20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383344" y="6459789"/>
            <a:ext cx="314548"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spTree>
    <p:extLst>
      <p:ext uri="{BB962C8B-B14F-4D97-AF65-F5344CB8AC3E}">
        <p14:creationId xmlns:p14="http://schemas.microsoft.com/office/powerpoint/2010/main" val="34411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1/29/20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1931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1/29/20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540544" y="1125414"/>
            <a:ext cx="3700865"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415497" y="1125414"/>
            <a:ext cx="3668789"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58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1/29/20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8888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1/29/20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8240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1/29/20</a:t>
            </a:fld>
            <a:endParaRPr lang="en-US"/>
          </a:p>
        </p:txBody>
      </p:sp>
      <p:sp>
        <p:nvSpPr>
          <p:cNvPr id="5" name="Footer Placeholder 4"/>
          <p:cNvSpPr>
            <a:spLocks noGrp="1"/>
          </p:cNvSpPr>
          <p:nvPr>
            <p:ph type="ftr" sz="quarter" idx="11"/>
          </p:nvPr>
        </p:nvSpPr>
        <p:spPr>
          <a:xfrm>
            <a:off x="2945674" y="6488667"/>
            <a:ext cx="1967594" cy="365125"/>
          </a:xfrm>
        </p:spPr>
        <p:txBody>
          <a:bodyPr/>
          <a:lstStyle/>
          <a:p>
            <a:endParaRPr lang="en-US"/>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47000"/>
            <a:extLst>
              <a:ext uri="{28A0092B-C50C-407E-A947-70E740481C1C}">
                <a14:useLocalDpi xmlns:a14="http://schemas.microsoft.com/office/drawing/2010/main"/>
              </a:ext>
            </a:extLst>
          </a:blip>
          <a:srcRect/>
          <a:stretch/>
        </p:blipFill>
        <p:spPr>
          <a:xfrm>
            <a:off x="0" y="-4209"/>
            <a:ext cx="9144000" cy="5345279"/>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1/29/20</a:t>
            </a:fld>
            <a:endParaRPr lang="en-US"/>
          </a:p>
        </p:txBody>
      </p:sp>
      <p:sp>
        <p:nvSpPr>
          <p:cNvPr id="5" name="Footer Placeholder 4"/>
          <p:cNvSpPr>
            <a:spLocks noGrp="1"/>
          </p:cNvSpPr>
          <p:nvPr>
            <p:ph type="ftr" sz="quarter" idx="11"/>
          </p:nvPr>
        </p:nvSpPr>
        <p:spPr>
          <a:xfrm>
            <a:off x="2945674" y="6488667"/>
            <a:ext cx="1967594" cy="365125"/>
          </a:xfrm>
        </p:spPr>
        <p:txBody>
          <a:bodyPr/>
          <a:lstStyle/>
          <a:p>
            <a:endParaRPr lang="en-US"/>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BE40A0-BA3A-E44B-A6F9-7A1F916D77D1}" type="datetime1">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1/29/20</a:t>
            </a:fld>
            <a:endParaRPr lang="en-US"/>
          </a:p>
        </p:txBody>
      </p:sp>
      <p:sp>
        <p:nvSpPr>
          <p:cNvPr id="16" name="Footer Placeholder 4"/>
          <p:cNvSpPr>
            <a:spLocks noGrp="1"/>
          </p:cNvSpPr>
          <p:nvPr>
            <p:ph type="ftr" sz="quarter" idx="11"/>
          </p:nvPr>
        </p:nvSpPr>
        <p:spPr>
          <a:xfrm>
            <a:off x="5674180" y="6459792"/>
            <a:ext cx="1967594" cy="365125"/>
          </a:xfrm>
        </p:spPr>
        <p:txBody>
          <a:bodyPr/>
          <a:lstStyle/>
          <a:p>
            <a:endParaRPr lang="en-US"/>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a:solidFill>
                  <a:schemeClr val="tx1"/>
                </a:solidFill>
                <a:effectLst/>
                <a:latin typeface="+mn-lt"/>
                <a:ea typeface="+mn-ea"/>
                <a:cs typeface="+mn-cs"/>
              </a:rPr>
              <a:t>Sandia National Laboratories is a </a:t>
            </a:r>
            <a:r>
              <a:rPr lang="en-US" sz="450" b="0" i="0" kern="1200" err="1">
                <a:solidFill>
                  <a:schemeClr val="tx1"/>
                </a:solidFill>
                <a:effectLst/>
                <a:latin typeface="+mn-lt"/>
                <a:ea typeface="+mn-ea"/>
                <a:cs typeface="+mn-cs"/>
              </a:rPr>
              <a:t>multimission</a:t>
            </a:r>
            <a:r>
              <a:rPr lang="en-US" sz="450" b="0" i="0" kern="120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A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1/29/20</a:t>
            </a:fld>
            <a:endParaRPr lang="en-US"/>
          </a:p>
        </p:txBody>
      </p:sp>
      <p:sp>
        <p:nvSpPr>
          <p:cNvPr id="16" name="Footer Placeholder 4"/>
          <p:cNvSpPr>
            <a:spLocks noGrp="1"/>
          </p:cNvSpPr>
          <p:nvPr>
            <p:ph type="ftr" sz="quarter" idx="11"/>
          </p:nvPr>
        </p:nvSpPr>
        <p:spPr>
          <a:xfrm>
            <a:off x="5674180" y="6459792"/>
            <a:ext cx="1967594" cy="365125"/>
          </a:xfrm>
        </p:spPr>
        <p:txBody>
          <a:bodyPr/>
          <a:lstStyle/>
          <a:p>
            <a:endParaRPr lang="en-US"/>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a:solidFill>
                  <a:schemeClr val="tx1"/>
                </a:solidFill>
                <a:effectLst/>
                <a:latin typeface="+mn-lt"/>
                <a:ea typeface="+mn-ea"/>
                <a:cs typeface="+mn-cs"/>
              </a:rPr>
              <a:t>Sandia National Laboratories is a </a:t>
            </a:r>
            <a:r>
              <a:rPr lang="en-US" sz="450" b="0" i="0" kern="1200" err="1">
                <a:solidFill>
                  <a:schemeClr val="tx1"/>
                </a:solidFill>
                <a:effectLst/>
                <a:latin typeface="+mn-lt"/>
                <a:ea typeface="+mn-ea"/>
                <a:cs typeface="+mn-cs"/>
              </a:rPr>
              <a:t>multimission</a:t>
            </a:r>
            <a:r>
              <a:rPr lang="en-US" sz="450" b="0" i="0" kern="120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3.xml"/><Relationship Id="rId7"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2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167891"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582051" y="215415"/>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82051" y="1429236"/>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pPr/>
              <a:t>1/29/20</a:t>
            </a:fld>
            <a:endParaRPr lang="en-US"/>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48714" y="437293"/>
            <a:ext cx="438070"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a:p>
        </p:txBody>
      </p:sp>
      <p:sp>
        <p:nvSpPr>
          <p:cNvPr id="12" name="Rectangle 11"/>
          <p:cNvSpPr/>
          <p:nvPr/>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pic>
        <p:nvPicPr>
          <p:cNvPr id="13" name="Picture 12"/>
          <p:cNvPicPr>
            <a:picLocks/>
          </p:cNvPicPr>
          <p:nvPr/>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pic>
        <p:nvPicPr>
          <p:cNvPr id="16" name="Picture 15"/>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extLst>
      <p:ext uri="{BB962C8B-B14F-4D97-AF65-F5344CB8AC3E}">
        <p14:creationId xmlns:p14="http://schemas.microsoft.com/office/powerpoint/2010/main" val="464738681"/>
      </p:ext>
    </p:extLst>
  </p:cSld>
  <p:clrMap bg1="lt1" tx1="dk1" bg2="lt2" tx2="dk2" accent1="accent1" accent2="accent2" accent3="accent3" accent4="accent4" accent5="accent5" accent6="accent6" hlink="hlink" folHlink="folHlink"/>
  <p:sldLayoutIdLst>
    <p:sldLayoutId id="2147483682" r:id="rId1"/>
    <p:sldLayoutId id="2147483692" r:id="rId2"/>
    <p:sldLayoutId id="2147483683" r:id="rId3"/>
    <p:sldLayoutId id="2147483693" r:id="rId4"/>
    <p:sldLayoutId id="2147483684" r:id="rId5"/>
    <p:sldLayoutId id="2147483685" r:id="rId6"/>
    <p:sldLayoutId id="2147483686" r:id="rId7"/>
    <p:sldLayoutId id="2147483687" r:id="rId8"/>
    <p:sldLayoutId id="2147483694" r:id="rId9"/>
    <p:sldLayoutId id="2147483688" r:id="rId10"/>
    <p:sldLayoutId id="2147483695" r:id="rId11"/>
    <p:sldLayoutId id="2147483689" r:id="rId12"/>
    <p:sldLayoutId id="2147483690" r:id="rId13"/>
    <p:sldLayoutId id="21474836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20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93074"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40486" y="359773"/>
            <a:ext cx="75438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0486" y="1429234"/>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4" y="6599583"/>
            <a:ext cx="1854203" cy="251458"/>
          </a:xfrm>
          <a:prstGeom prst="rect">
            <a:avLst/>
          </a:prstGeom>
        </p:spPr>
        <p:txBody>
          <a:bodyPr vert="horz" lIns="91440" tIns="45720" rIns="91440" bIns="45720" rtlCol="0" anchor="ctr"/>
          <a:lstStyle>
            <a:lvl1pPr algn="l">
              <a:defRPr sz="675">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1/29/20</a:t>
            </a:fld>
            <a:endParaRPr lang="en-US" dirty="0"/>
          </a:p>
        </p:txBody>
      </p:sp>
      <p:sp>
        <p:nvSpPr>
          <p:cNvPr id="5" name="Footer Placeholder 4"/>
          <p:cNvSpPr>
            <a:spLocks noGrp="1"/>
          </p:cNvSpPr>
          <p:nvPr>
            <p:ph type="ftr" sz="quarter" idx="3"/>
          </p:nvPr>
        </p:nvSpPr>
        <p:spPr>
          <a:xfrm>
            <a:off x="2764640" y="6599583"/>
            <a:ext cx="3617103" cy="251458"/>
          </a:xfrm>
          <a:prstGeom prst="rect">
            <a:avLst/>
          </a:prstGeom>
        </p:spPr>
        <p:txBody>
          <a:bodyPr vert="horz" lIns="91440" tIns="45720" rIns="91440" bIns="45720" rtlCol="0" anchor="ctr"/>
          <a:lstStyle>
            <a:lvl1pPr algn="ctr">
              <a:defRPr sz="675" cap="all" baseline="0">
                <a:solidFill>
                  <a:schemeClr val="tx1"/>
                </a:solidFill>
                <a:latin typeface="Gill Sans MT" charset="0"/>
                <a:ea typeface="Gill Sans MT" charset="0"/>
                <a:cs typeface="Gill Sans MT" charset="0"/>
              </a:defRPr>
            </a:lvl1pPr>
          </a:lstStyle>
          <a:p>
            <a:r>
              <a:rPr lang="en-US" dirty="0"/>
              <a:t>OUO</a:t>
            </a:r>
          </a:p>
        </p:txBody>
      </p:sp>
      <p:sp>
        <p:nvSpPr>
          <p:cNvPr id="6" name="Slide Number Placeholder 5"/>
          <p:cNvSpPr>
            <a:spLocks noGrp="1"/>
          </p:cNvSpPr>
          <p:nvPr>
            <p:ph type="sldNum" sz="quarter" idx="4"/>
          </p:nvPr>
        </p:nvSpPr>
        <p:spPr>
          <a:xfrm>
            <a:off x="48714" y="437653"/>
            <a:ext cx="314548"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8629650" y="321774"/>
            <a:ext cx="51435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692069" y="380825"/>
            <a:ext cx="194756" cy="251610"/>
          </a:xfrm>
          <a:prstGeom prst="rect">
            <a:avLst/>
          </a:prstGeom>
        </p:spPr>
      </p:pic>
      <p:pic>
        <p:nvPicPr>
          <p:cNvPr id="13" name="Picture 12"/>
          <p:cNvPicPr>
            <a:picLocks/>
          </p:cNvPicPr>
          <p:nvPr userDrawn="1"/>
        </p:nvPicPr>
        <p:blipFill rotWithShape="1">
          <a:blip r:embed="rId9" cstate="email">
            <a:extLst>
              <a:ext uri="{28A0092B-C50C-407E-A947-70E740481C1C}">
                <a14:useLocalDpi xmlns:a14="http://schemas.microsoft.com/office/drawing/2010/main"/>
              </a:ext>
            </a:extLst>
          </a:blip>
          <a:srcRect t="-16865" b="-2"/>
          <a:stretch/>
        </p:blipFill>
        <p:spPr>
          <a:xfrm rot="16200000">
            <a:off x="5687175" y="3401174"/>
            <a:ext cx="6857999" cy="55658"/>
          </a:xfrm>
          <a:prstGeom prst="rect">
            <a:avLst/>
          </a:prstGeom>
        </p:spPr>
      </p:pic>
    </p:spTree>
    <p:extLst>
      <p:ext uri="{BB962C8B-B14F-4D97-AF65-F5344CB8AC3E}">
        <p14:creationId xmlns:p14="http://schemas.microsoft.com/office/powerpoint/2010/main" val="64369255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66" rtl="0" eaLnBrk="1" latinLnBrk="0" hangingPunct="1">
        <a:lnSpc>
          <a:spcPct val="85000"/>
        </a:lnSpc>
        <a:spcBef>
          <a:spcPct val="0"/>
        </a:spcBef>
        <a:buNone/>
        <a:defRPr sz="2100" b="0" i="0" kern="1200" spc="75" baseline="0">
          <a:solidFill>
            <a:schemeClr val="bg2">
              <a:lumMod val="25000"/>
            </a:schemeClr>
          </a:solidFill>
          <a:latin typeface="Gill Sans MT" charset="0"/>
          <a:ea typeface="Gill Sans MT" charset="0"/>
          <a:cs typeface="Gill Sans MT" charset="0"/>
        </a:defRPr>
      </a:lvl1pPr>
    </p:titleStyle>
    <p:body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500" kern="1200">
          <a:solidFill>
            <a:schemeClr val="bg2">
              <a:lumMod val="25000"/>
            </a:schemeClr>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350" kern="1200">
          <a:solidFill>
            <a:schemeClr val="bg2">
              <a:lumMod val="25000"/>
            </a:schemeClr>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93074"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40486" y="359773"/>
            <a:ext cx="75438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0486" y="1429234"/>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4" y="6599583"/>
            <a:ext cx="1854203" cy="251458"/>
          </a:xfrm>
          <a:prstGeom prst="rect">
            <a:avLst/>
          </a:prstGeom>
        </p:spPr>
        <p:txBody>
          <a:bodyPr vert="horz" lIns="91440" tIns="45720" rIns="91440" bIns="45720" rtlCol="0" anchor="ctr"/>
          <a:lstStyle>
            <a:lvl1pPr algn="l">
              <a:defRPr sz="675">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1/29/20</a:t>
            </a:fld>
            <a:endParaRPr lang="en-US" dirty="0"/>
          </a:p>
        </p:txBody>
      </p:sp>
      <p:sp>
        <p:nvSpPr>
          <p:cNvPr id="5" name="Footer Placeholder 4"/>
          <p:cNvSpPr>
            <a:spLocks noGrp="1"/>
          </p:cNvSpPr>
          <p:nvPr>
            <p:ph type="ftr" sz="quarter" idx="3"/>
          </p:nvPr>
        </p:nvSpPr>
        <p:spPr>
          <a:xfrm>
            <a:off x="2764640" y="6599583"/>
            <a:ext cx="3617103" cy="251458"/>
          </a:xfrm>
          <a:prstGeom prst="rect">
            <a:avLst/>
          </a:prstGeom>
        </p:spPr>
        <p:txBody>
          <a:bodyPr vert="horz" lIns="91440" tIns="45720" rIns="91440" bIns="45720" rtlCol="0" anchor="ctr"/>
          <a:lstStyle>
            <a:lvl1pPr algn="ctr">
              <a:defRPr sz="675"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48714" y="437653"/>
            <a:ext cx="314548"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8629650" y="321774"/>
            <a:ext cx="51435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692069" y="380825"/>
            <a:ext cx="194756" cy="251610"/>
          </a:xfrm>
          <a:prstGeom prst="rect">
            <a:avLst/>
          </a:prstGeom>
        </p:spPr>
      </p:pic>
      <p:pic>
        <p:nvPicPr>
          <p:cNvPr id="13" name="Picture 12"/>
          <p:cNvPicPr>
            <a:picLocks/>
          </p:cNvPicPr>
          <p:nvPr userDrawn="1"/>
        </p:nvPicPr>
        <p:blipFill rotWithShape="1">
          <a:blip r:embed="rId9" cstate="email">
            <a:extLst>
              <a:ext uri="{28A0092B-C50C-407E-A947-70E740481C1C}">
                <a14:useLocalDpi xmlns:a14="http://schemas.microsoft.com/office/drawing/2010/main"/>
              </a:ext>
            </a:extLst>
          </a:blip>
          <a:srcRect t="-16865" b="-2"/>
          <a:stretch/>
        </p:blipFill>
        <p:spPr>
          <a:xfrm rot="16200000">
            <a:off x="5687175" y="3401174"/>
            <a:ext cx="6857999" cy="55658"/>
          </a:xfrm>
          <a:prstGeom prst="rect">
            <a:avLst/>
          </a:prstGeom>
        </p:spPr>
      </p:pic>
    </p:spTree>
    <p:extLst>
      <p:ext uri="{BB962C8B-B14F-4D97-AF65-F5344CB8AC3E}">
        <p14:creationId xmlns:p14="http://schemas.microsoft.com/office/powerpoint/2010/main" val="2182532680"/>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66" rtl="0" eaLnBrk="1" latinLnBrk="0" hangingPunct="1">
        <a:lnSpc>
          <a:spcPct val="85000"/>
        </a:lnSpc>
        <a:spcBef>
          <a:spcPct val="0"/>
        </a:spcBef>
        <a:buNone/>
        <a:defRPr sz="2100" b="0" i="0" kern="1200" spc="75" baseline="0">
          <a:solidFill>
            <a:schemeClr val="bg2">
              <a:lumMod val="25000"/>
            </a:schemeClr>
          </a:solidFill>
          <a:latin typeface="Gill Sans MT" charset="0"/>
          <a:ea typeface="Gill Sans MT" charset="0"/>
          <a:cs typeface="Gill Sans MT" charset="0"/>
        </a:defRPr>
      </a:lvl1pPr>
    </p:titleStyle>
    <p:body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500" kern="1200">
          <a:solidFill>
            <a:schemeClr val="bg2">
              <a:lumMod val="25000"/>
            </a:schemeClr>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350" kern="1200">
          <a:solidFill>
            <a:schemeClr val="bg2">
              <a:lumMod val="25000"/>
            </a:schemeClr>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2">
              <a:lumMod val="25000"/>
            </a:schemeClr>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220.png"/><Relationship Id="rId5" Type="http://schemas.openxmlformats.org/officeDocument/2006/relationships/image" Target="../media/image75.png"/><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tiff"/><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slideLayout" Target="../slideLayouts/slideLayout12.xml"/><Relationship Id="rId7" Type="http://schemas.openxmlformats.org/officeDocument/2006/relationships/image" Target="../media/image42.tif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40.tiff"/><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iff"/><Relationship Id="rId1" Type="http://schemas.openxmlformats.org/officeDocument/2006/relationships/slideLayout" Target="../slideLayouts/slideLayout12.xml"/><Relationship Id="rId5" Type="http://schemas.openxmlformats.org/officeDocument/2006/relationships/image" Target="../media/image47.tiff"/><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media/media3.mov"/><Relationship Id="rId7" Type="http://schemas.openxmlformats.org/officeDocument/2006/relationships/image" Target="../media/image48.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video" Target="../media/media3.mov"/><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8.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media" Target="../media/media6.mov"/><Relationship Id="rId7" Type="http://schemas.openxmlformats.org/officeDocument/2006/relationships/image" Target="../media/image66.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video" Target="../media/media6.mov"/><Relationship Id="rId9"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0.jpg"/><Relationship Id="rId4" Type="http://schemas.openxmlformats.org/officeDocument/2006/relationships/image" Target="../media/image2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a:xfrm>
            <a:off x="525308" y="5559098"/>
            <a:ext cx="5650023" cy="1131069"/>
          </a:xfrm>
        </p:spPr>
        <p:txBody>
          <a:bodyPr>
            <a:normAutofit/>
          </a:bodyPr>
          <a:lstStyle/>
          <a:p>
            <a:r>
              <a:rPr lang="en-US" dirty="0"/>
              <a:t>Stefan Domino, Ph.D.</a:t>
            </a:r>
          </a:p>
          <a:p>
            <a:r>
              <a:rPr lang="en-US" dirty="0"/>
              <a:t>Computational Thermal &amp; Fluid Mechanics</a:t>
            </a:r>
          </a:p>
          <a:p>
            <a:r>
              <a:rPr lang="en-US" dirty="0"/>
              <a:t>Sandia </a:t>
            </a:r>
            <a:r>
              <a:rPr lang="en-US"/>
              <a:t>National Laboratories SAND2019-15457 PE</a:t>
            </a:r>
            <a:endParaRPr lang="en-US" dirty="0"/>
          </a:p>
          <a:p>
            <a:endParaRPr lang="en-US" dirty="0"/>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sp>
        <p:nvSpPr>
          <p:cNvPr id="5" name="Title 13"/>
          <p:cNvSpPr txBox="1">
            <a:spLocks/>
          </p:cNvSpPr>
          <p:nvPr/>
        </p:nvSpPr>
        <p:spPr>
          <a:xfrm>
            <a:off x="515760" y="1228440"/>
            <a:ext cx="5070848" cy="1690255"/>
          </a:xfrm>
          <a:prstGeom prst="rect">
            <a:avLst/>
          </a:prstGeom>
        </p:spPr>
        <p:txBody>
          <a:bodyPr vert="horz" lIns="91440" tIns="45720" rIns="91440" bIns="45720" rtlCol="0" anchor="ctr">
            <a:normAutofit/>
          </a:bodyPr>
          <a:lstStyle>
            <a:lvl1pPr algn="l" defTabSz="685749" rtl="0" eaLnBrk="1" latinLnBrk="0" hangingPunct="1">
              <a:lnSpc>
                <a:spcPts val="2775"/>
              </a:lnSpc>
              <a:spcBef>
                <a:spcPct val="0"/>
              </a:spcBef>
              <a:buNone/>
              <a:defRPr sz="2700" b="0" i="0" kern="1200" spc="23" baseline="0">
                <a:solidFill>
                  <a:schemeClr val="bg1"/>
                </a:solidFill>
                <a:latin typeface="Gill Sans MT" charset="0"/>
                <a:ea typeface="Gill Sans MT" charset="0"/>
                <a:cs typeface="Gill Sans MT" charset="0"/>
              </a:defRPr>
            </a:lvl1pPr>
          </a:lstStyle>
          <a:p>
            <a:r>
              <a:rPr lang="en-US" dirty="0"/>
              <a:t>An Evolution of a Mindset:  A Historical Perspective on Sandia National Laboratories Fire Science Philosophy</a:t>
            </a:r>
          </a:p>
        </p:txBody>
      </p:sp>
      <p:sp>
        <p:nvSpPr>
          <p:cNvPr id="2" name="TextBox 1">
            <a:extLst>
              <a:ext uri="{FF2B5EF4-FFF2-40B4-BE49-F238E27FC236}">
                <a16:creationId xmlns:a16="http://schemas.microsoft.com/office/drawing/2014/main" id="{8FD638E0-57C3-FD45-A79C-BCDEC92BEDF2}"/>
              </a:ext>
            </a:extLst>
          </p:cNvPr>
          <p:cNvSpPr txBox="1"/>
          <p:nvPr/>
        </p:nvSpPr>
        <p:spPr>
          <a:xfrm>
            <a:off x="525308" y="4246323"/>
            <a:ext cx="3592971" cy="646331"/>
          </a:xfrm>
          <a:prstGeom prst="rect">
            <a:avLst/>
          </a:prstGeom>
          <a:noFill/>
        </p:spPr>
        <p:txBody>
          <a:bodyPr wrap="none" rtlCol="0">
            <a:spAutoFit/>
          </a:bodyPr>
          <a:lstStyle/>
          <a:p>
            <a:r>
              <a:rPr lang="en-US" dirty="0">
                <a:solidFill>
                  <a:schemeClr val="bg1"/>
                </a:solidFill>
                <a:latin typeface="+mj-lt"/>
              </a:rPr>
              <a:t>Stanford ICME Seminar Series</a:t>
            </a:r>
          </a:p>
          <a:p>
            <a:r>
              <a:rPr lang="en-US" dirty="0">
                <a:solidFill>
                  <a:schemeClr val="bg1"/>
                </a:solidFill>
                <a:latin typeface="+mj-lt"/>
              </a:rPr>
              <a:t>January 30</a:t>
            </a:r>
            <a:r>
              <a:rPr lang="en-US" baseline="30000" dirty="0">
                <a:solidFill>
                  <a:schemeClr val="bg1"/>
                </a:solidFill>
                <a:latin typeface="+mj-lt"/>
              </a:rPr>
              <a:t>th</a:t>
            </a:r>
            <a:r>
              <a:rPr lang="en-US" dirty="0">
                <a:solidFill>
                  <a:schemeClr val="bg1"/>
                </a:solidFill>
                <a:latin typeface="+mj-lt"/>
              </a:rPr>
              <a:t>, 2020 Stanford University</a:t>
            </a:r>
          </a:p>
        </p:txBody>
      </p:sp>
    </p:spTree>
    <p:extLst>
      <p:ext uri="{BB962C8B-B14F-4D97-AF65-F5344CB8AC3E}">
        <p14:creationId xmlns:p14="http://schemas.microsoft.com/office/powerpoint/2010/main" val="282687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AD01-59CE-4873-8DF6-37B0DB827FA9}"/>
              </a:ext>
            </a:extLst>
          </p:cNvPr>
          <p:cNvSpPr>
            <a:spLocks noGrp="1"/>
          </p:cNvSpPr>
          <p:nvPr>
            <p:ph type="title"/>
          </p:nvPr>
        </p:nvSpPr>
        <p:spPr/>
        <p:txBody>
          <a:bodyPr/>
          <a:lstStyle/>
          <a:p>
            <a:r>
              <a:rPr lang="en-US" dirty="0"/>
              <a:t>The Research Question</a:t>
            </a:r>
          </a:p>
        </p:txBody>
      </p:sp>
      <p:sp>
        <p:nvSpPr>
          <p:cNvPr id="3" name="Slide Number Placeholder 2">
            <a:extLst>
              <a:ext uri="{FF2B5EF4-FFF2-40B4-BE49-F238E27FC236}">
                <a16:creationId xmlns:a16="http://schemas.microsoft.com/office/drawing/2014/main" id="{0511CD3B-EDB9-45E9-8361-385CE91D3062}"/>
              </a:ext>
            </a:extLst>
          </p:cNvPr>
          <p:cNvSpPr>
            <a:spLocks noGrp="1"/>
          </p:cNvSpPr>
          <p:nvPr>
            <p:ph type="sldNum" sz="quarter" idx="4"/>
          </p:nvPr>
        </p:nvSpPr>
        <p:spPr/>
        <p:txBody>
          <a:bodyPr/>
          <a:lstStyle/>
          <a:p>
            <a:fld id="{4FAB73BC-B049-4115-A692-8D63A059BFB8}" type="slidenum">
              <a:rPr lang="en-US" smtClean="0"/>
              <a:pPr/>
              <a:t>10</a:t>
            </a:fld>
            <a:endParaRPr lang="en-US" dirty="0"/>
          </a:p>
        </p:txBody>
      </p:sp>
      <p:pic>
        <p:nvPicPr>
          <p:cNvPr id="8" name="Picture 7">
            <a:extLst>
              <a:ext uri="{FF2B5EF4-FFF2-40B4-BE49-F238E27FC236}">
                <a16:creationId xmlns:a16="http://schemas.microsoft.com/office/drawing/2014/main" id="{34F76CFC-0A78-4695-8892-2B43B2391EE1}"/>
              </a:ext>
            </a:extLst>
          </p:cNvPr>
          <p:cNvPicPr>
            <a:picLocks noChangeAspect="1"/>
          </p:cNvPicPr>
          <p:nvPr/>
        </p:nvPicPr>
        <p:blipFill rotWithShape="1">
          <a:blip r:embed="rId3"/>
          <a:srcRect l="6134" r="3748"/>
          <a:stretch/>
        </p:blipFill>
        <p:spPr>
          <a:xfrm>
            <a:off x="4856047" y="4400550"/>
            <a:ext cx="2244721" cy="1446073"/>
          </a:xfrm>
          <a:prstGeom prst="rect">
            <a:avLst/>
          </a:prstGeom>
        </p:spPr>
      </p:pic>
      <p:sp>
        <p:nvSpPr>
          <p:cNvPr id="10" name="Rectangle 9">
            <a:extLst>
              <a:ext uri="{FF2B5EF4-FFF2-40B4-BE49-F238E27FC236}">
                <a16:creationId xmlns:a16="http://schemas.microsoft.com/office/drawing/2014/main" id="{42D931A9-CEC2-429F-9FBF-67DE81C18E39}"/>
              </a:ext>
            </a:extLst>
          </p:cNvPr>
          <p:cNvSpPr/>
          <p:nvPr/>
        </p:nvSpPr>
        <p:spPr>
          <a:xfrm>
            <a:off x="2131000" y="4396407"/>
            <a:ext cx="427811" cy="202871"/>
          </a:xfrm>
          <a:prstGeom prst="rect">
            <a:avLst/>
          </a:prstGeom>
          <a:solidFill>
            <a:schemeClr val="accent1">
              <a:lumMod val="20000"/>
              <a:lumOff val="80000"/>
            </a:schemeClr>
          </a:solid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Calibri"/>
                <a:cs typeface="Calibri"/>
              </a:rPr>
              <a:t>X</a:t>
            </a:r>
            <a:r>
              <a:rPr lang="en-US" sz="600" baseline="30000" dirty="0">
                <a:solidFill>
                  <a:schemeClr val="tx1"/>
                </a:solidFill>
                <a:latin typeface="Calibri"/>
                <a:cs typeface="Calibri"/>
              </a:rPr>
              <a:t>(2)</a:t>
            </a:r>
            <a:r>
              <a:rPr lang="en-US" sz="600" dirty="0">
                <a:solidFill>
                  <a:schemeClr val="tx1"/>
                </a:solidFill>
                <a:latin typeface="Calibri"/>
                <a:cs typeface="Calibri"/>
              </a:rPr>
              <a:t> &lt; 0.4</a:t>
            </a:r>
          </a:p>
        </p:txBody>
      </p:sp>
      <p:sp>
        <p:nvSpPr>
          <p:cNvPr id="11" name="Rectangle 10">
            <a:extLst>
              <a:ext uri="{FF2B5EF4-FFF2-40B4-BE49-F238E27FC236}">
                <a16:creationId xmlns:a16="http://schemas.microsoft.com/office/drawing/2014/main" id="{B3DCF703-1B3F-4575-B2E3-EF17DC8BA04D}"/>
              </a:ext>
            </a:extLst>
          </p:cNvPr>
          <p:cNvSpPr/>
          <p:nvPr/>
        </p:nvSpPr>
        <p:spPr>
          <a:xfrm>
            <a:off x="1739926" y="4807776"/>
            <a:ext cx="427811" cy="202871"/>
          </a:xfrm>
          <a:prstGeom prst="rect">
            <a:avLst/>
          </a:prstGeom>
          <a:solidFill>
            <a:schemeClr val="accent1">
              <a:lumMod val="20000"/>
              <a:lumOff val="80000"/>
            </a:schemeClr>
          </a:solid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Calibri"/>
                <a:cs typeface="Calibri"/>
              </a:rPr>
              <a:t>X</a:t>
            </a:r>
            <a:r>
              <a:rPr lang="en-US" sz="600" baseline="30000" dirty="0">
                <a:solidFill>
                  <a:schemeClr val="tx1"/>
                </a:solidFill>
                <a:latin typeface="Calibri"/>
                <a:cs typeface="Calibri"/>
              </a:rPr>
              <a:t>(2)</a:t>
            </a:r>
            <a:r>
              <a:rPr lang="en-US" sz="600" dirty="0">
                <a:solidFill>
                  <a:schemeClr val="tx1"/>
                </a:solidFill>
                <a:latin typeface="Calibri"/>
                <a:cs typeface="Calibri"/>
              </a:rPr>
              <a:t>&lt; 0.2</a:t>
            </a:r>
          </a:p>
        </p:txBody>
      </p:sp>
      <p:sp>
        <p:nvSpPr>
          <p:cNvPr id="12" name="Rectangle 11">
            <a:extLst>
              <a:ext uri="{FF2B5EF4-FFF2-40B4-BE49-F238E27FC236}">
                <a16:creationId xmlns:a16="http://schemas.microsoft.com/office/drawing/2014/main" id="{476DCC86-7A4F-44FA-AF56-9DF0C773F310}"/>
              </a:ext>
            </a:extLst>
          </p:cNvPr>
          <p:cNvSpPr/>
          <p:nvPr/>
        </p:nvSpPr>
        <p:spPr>
          <a:xfrm>
            <a:off x="1739926" y="5615871"/>
            <a:ext cx="427811" cy="202871"/>
          </a:xfrm>
          <a:prstGeom prst="rect">
            <a:avLst/>
          </a:prstGeom>
          <a:solidFill>
            <a:schemeClr val="accent3">
              <a:lumMod val="20000"/>
              <a:lumOff val="80000"/>
            </a:schemeClr>
          </a:solidFill>
          <a:ln>
            <a:solidFill>
              <a:srgbClr val="15340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Calibri"/>
                <a:cs typeface="Calibri"/>
              </a:rPr>
              <a:t>Y = 1.2</a:t>
            </a:r>
          </a:p>
        </p:txBody>
      </p:sp>
      <p:cxnSp>
        <p:nvCxnSpPr>
          <p:cNvPr id="13" name="Straight Arrow Connector 12">
            <a:extLst>
              <a:ext uri="{FF2B5EF4-FFF2-40B4-BE49-F238E27FC236}">
                <a16:creationId xmlns:a16="http://schemas.microsoft.com/office/drawing/2014/main" id="{DFFE657A-EE8B-4133-89D7-2D4E1231EE46}"/>
              </a:ext>
            </a:extLst>
          </p:cNvPr>
          <p:cNvCxnSpPr>
            <a:stCxn id="10" idx="2"/>
            <a:endCxn id="11" idx="0"/>
          </p:cNvCxnSpPr>
          <p:nvPr/>
        </p:nvCxnSpPr>
        <p:spPr>
          <a:xfrm flipH="1">
            <a:off x="1953831" y="4599278"/>
            <a:ext cx="391074" cy="208498"/>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1C8F0D-9457-4A25-92F3-36EEA0CB1257}"/>
              </a:ext>
            </a:extLst>
          </p:cNvPr>
          <p:cNvCxnSpPr>
            <a:stCxn id="10" idx="2"/>
            <a:endCxn id="21" idx="0"/>
          </p:cNvCxnSpPr>
          <p:nvPr/>
        </p:nvCxnSpPr>
        <p:spPr>
          <a:xfrm>
            <a:off x="2344905" y="4599277"/>
            <a:ext cx="538037" cy="206129"/>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BF6C486-8599-4BD3-A5C7-E91D23C4B14B}"/>
              </a:ext>
            </a:extLst>
          </p:cNvPr>
          <p:cNvCxnSpPr>
            <a:stCxn id="11" idx="2"/>
            <a:endCxn id="26" idx="0"/>
          </p:cNvCxnSpPr>
          <p:nvPr/>
        </p:nvCxnSpPr>
        <p:spPr>
          <a:xfrm flipH="1">
            <a:off x="1662445" y="5010648"/>
            <a:ext cx="291386" cy="187220"/>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FF0611F-27D3-4AA1-8156-EF4D6D342C56}"/>
              </a:ext>
            </a:extLst>
          </p:cNvPr>
          <p:cNvCxnSpPr>
            <a:stCxn id="11" idx="2"/>
            <a:endCxn id="17" idx="0"/>
          </p:cNvCxnSpPr>
          <p:nvPr/>
        </p:nvCxnSpPr>
        <p:spPr>
          <a:xfrm>
            <a:off x="1953832" y="5010647"/>
            <a:ext cx="227486" cy="189113"/>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7B264A4C-4152-40F2-AC1D-7D93E715A367}"/>
              </a:ext>
            </a:extLst>
          </p:cNvPr>
          <p:cNvSpPr/>
          <p:nvPr/>
        </p:nvSpPr>
        <p:spPr>
          <a:xfrm>
            <a:off x="1967413" y="5199760"/>
            <a:ext cx="427811" cy="202871"/>
          </a:xfrm>
          <a:prstGeom prst="rect">
            <a:avLst/>
          </a:prstGeom>
          <a:solidFill>
            <a:schemeClr val="accent1">
              <a:lumMod val="20000"/>
              <a:lumOff val="80000"/>
            </a:schemeClr>
          </a:solid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Calibri"/>
                <a:cs typeface="Calibri"/>
              </a:rPr>
              <a:t>X</a:t>
            </a:r>
            <a:r>
              <a:rPr lang="en-US" sz="600" baseline="30000" dirty="0">
                <a:solidFill>
                  <a:schemeClr val="tx1"/>
                </a:solidFill>
                <a:latin typeface="Calibri"/>
                <a:cs typeface="Calibri"/>
              </a:rPr>
              <a:t>(1)</a:t>
            </a:r>
            <a:r>
              <a:rPr lang="en-US" sz="600" dirty="0">
                <a:solidFill>
                  <a:schemeClr val="tx1"/>
                </a:solidFill>
                <a:latin typeface="Calibri"/>
                <a:cs typeface="Calibri"/>
              </a:rPr>
              <a:t>&lt; 0.5</a:t>
            </a:r>
          </a:p>
        </p:txBody>
      </p:sp>
      <p:cxnSp>
        <p:nvCxnSpPr>
          <p:cNvPr id="18" name="Straight Arrow Connector 17">
            <a:extLst>
              <a:ext uri="{FF2B5EF4-FFF2-40B4-BE49-F238E27FC236}">
                <a16:creationId xmlns:a16="http://schemas.microsoft.com/office/drawing/2014/main" id="{FE6FE20E-EFF6-4C64-B8BC-91F861B39D1D}"/>
              </a:ext>
            </a:extLst>
          </p:cNvPr>
          <p:cNvCxnSpPr>
            <a:stCxn id="17" idx="2"/>
            <a:endCxn id="12" idx="0"/>
          </p:cNvCxnSpPr>
          <p:nvPr/>
        </p:nvCxnSpPr>
        <p:spPr>
          <a:xfrm flipH="1">
            <a:off x="1953832" y="5402632"/>
            <a:ext cx="227486" cy="213239"/>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1AC8A21-8B7D-48B5-A43D-C2EF8ADDF53A}"/>
              </a:ext>
            </a:extLst>
          </p:cNvPr>
          <p:cNvCxnSpPr>
            <a:stCxn id="17" idx="2"/>
            <a:endCxn id="20" idx="0"/>
          </p:cNvCxnSpPr>
          <p:nvPr/>
        </p:nvCxnSpPr>
        <p:spPr>
          <a:xfrm>
            <a:off x="2181318" y="5402632"/>
            <a:ext cx="300995" cy="206084"/>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B0588C64-A4D7-4BE3-B955-B43FF7362D02}"/>
              </a:ext>
            </a:extLst>
          </p:cNvPr>
          <p:cNvSpPr/>
          <p:nvPr/>
        </p:nvSpPr>
        <p:spPr>
          <a:xfrm>
            <a:off x="2268406" y="5608715"/>
            <a:ext cx="427811" cy="210240"/>
          </a:xfrm>
          <a:prstGeom prst="rect">
            <a:avLst/>
          </a:prstGeom>
          <a:solidFill>
            <a:schemeClr val="accent3">
              <a:lumMod val="20000"/>
              <a:lumOff val="80000"/>
            </a:schemeClr>
          </a:solidFill>
          <a:ln>
            <a:solidFill>
              <a:srgbClr val="15340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Calibri"/>
                <a:cs typeface="Calibri"/>
              </a:rPr>
              <a:t>Y = -0.2</a:t>
            </a:r>
          </a:p>
        </p:txBody>
      </p:sp>
      <p:sp>
        <p:nvSpPr>
          <p:cNvPr id="21" name="Rectangle 20">
            <a:extLst>
              <a:ext uri="{FF2B5EF4-FFF2-40B4-BE49-F238E27FC236}">
                <a16:creationId xmlns:a16="http://schemas.microsoft.com/office/drawing/2014/main" id="{49B00449-A043-4A72-A0B5-1AE614E6807B}"/>
              </a:ext>
            </a:extLst>
          </p:cNvPr>
          <p:cNvSpPr/>
          <p:nvPr/>
        </p:nvSpPr>
        <p:spPr>
          <a:xfrm>
            <a:off x="2669036" y="4805407"/>
            <a:ext cx="427811" cy="202871"/>
          </a:xfrm>
          <a:prstGeom prst="rect">
            <a:avLst/>
          </a:prstGeom>
          <a:solidFill>
            <a:schemeClr val="accent1">
              <a:lumMod val="20000"/>
              <a:lumOff val="80000"/>
            </a:schemeClr>
          </a:solid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Calibri"/>
                <a:cs typeface="Calibri"/>
              </a:rPr>
              <a:t>X</a:t>
            </a:r>
            <a:r>
              <a:rPr lang="en-US" sz="600" baseline="30000" dirty="0">
                <a:solidFill>
                  <a:schemeClr val="tx1"/>
                </a:solidFill>
                <a:latin typeface="Calibri"/>
                <a:cs typeface="Calibri"/>
              </a:rPr>
              <a:t>(1)</a:t>
            </a:r>
            <a:r>
              <a:rPr lang="en-US" sz="600" dirty="0">
                <a:solidFill>
                  <a:schemeClr val="tx1"/>
                </a:solidFill>
                <a:latin typeface="Calibri"/>
                <a:cs typeface="Calibri"/>
              </a:rPr>
              <a:t>&lt; 0.2</a:t>
            </a:r>
          </a:p>
        </p:txBody>
      </p:sp>
      <p:cxnSp>
        <p:nvCxnSpPr>
          <p:cNvPr id="22" name="Straight Arrow Connector 21">
            <a:extLst>
              <a:ext uri="{FF2B5EF4-FFF2-40B4-BE49-F238E27FC236}">
                <a16:creationId xmlns:a16="http://schemas.microsoft.com/office/drawing/2014/main" id="{630D18C5-1B3D-4A20-9AEC-16E8C382A194}"/>
              </a:ext>
            </a:extLst>
          </p:cNvPr>
          <p:cNvCxnSpPr>
            <a:stCxn id="21" idx="2"/>
            <a:endCxn id="23" idx="0"/>
          </p:cNvCxnSpPr>
          <p:nvPr/>
        </p:nvCxnSpPr>
        <p:spPr>
          <a:xfrm flipH="1">
            <a:off x="2735368" y="5008279"/>
            <a:ext cx="147575" cy="191693"/>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5C853692-F031-4B53-8708-475D7FDFCF98}"/>
              </a:ext>
            </a:extLst>
          </p:cNvPr>
          <p:cNvSpPr/>
          <p:nvPr/>
        </p:nvSpPr>
        <p:spPr>
          <a:xfrm>
            <a:off x="2521462" y="5199972"/>
            <a:ext cx="427811" cy="202871"/>
          </a:xfrm>
          <a:prstGeom prst="rect">
            <a:avLst/>
          </a:prstGeom>
          <a:solidFill>
            <a:schemeClr val="accent3">
              <a:lumMod val="20000"/>
              <a:lumOff val="80000"/>
            </a:schemeClr>
          </a:solidFill>
          <a:ln>
            <a:solidFill>
              <a:srgbClr val="15340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Calibri"/>
                <a:cs typeface="Calibri"/>
              </a:rPr>
              <a:t>Y = 2.1</a:t>
            </a:r>
          </a:p>
        </p:txBody>
      </p:sp>
      <p:sp>
        <p:nvSpPr>
          <p:cNvPr id="24" name="Rectangle 23">
            <a:extLst>
              <a:ext uri="{FF2B5EF4-FFF2-40B4-BE49-F238E27FC236}">
                <a16:creationId xmlns:a16="http://schemas.microsoft.com/office/drawing/2014/main" id="{0893F16B-483D-4494-9FC4-5A05EFF6D943}"/>
              </a:ext>
            </a:extLst>
          </p:cNvPr>
          <p:cNvSpPr/>
          <p:nvPr/>
        </p:nvSpPr>
        <p:spPr>
          <a:xfrm>
            <a:off x="3044768" y="5199760"/>
            <a:ext cx="427811" cy="210240"/>
          </a:xfrm>
          <a:prstGeom prst="rect">
            <a:avLst/>
          </a:prstGeom>
          <a:solidFill>
            <a:schemeClr val="accent3">
              <a:lumMod val="20000"/>
              <a:lumOff val="80000"/>
            </a:schemeClr>
          </a:solidFill>
          <a:ln>
            <a:solidFill>
              <a:srgbClr val="15340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Calibri"/>
                <a:cs typeface="Calibri"/>
              </a:rPr>
              <a:t>Y =0 .3</a:t>
            </a:r>
          </a:p>
        </p:txBody>
      </p:sp>
      <p:cxnSp>
        <p:nvCxnSpPr>
          <p:cNvPr id="25" name="Straight Arrow Connector 24">
            <a:extLst>
              <a:ext uri="{FF2B5EF4-FFF2-40B4-BE49-F238E27FC236}">
                <a16:creationId xmlns:a16="http://schemas.microsoft.com/office/drawing/2014/main" id="{7E71155E-7E12-4191-99A1-EB15F4541DE8}"/>
              </a:ext>
            </a:extLst>
          </p:cNvPr>
          <p:cNvCxnSpPr>
            <a:stCxn id="21" idx="2"/>
            <a:endCxn id="24" idx="0"/>
          </p:cNvCxnSpPr>
          <p:nvPr/>
        </p:nvCxnSpPr>
        <p:spPr>
          <a:xfrm>
            <a:off x="2882942" y="5008278"/>
            <a:ext cx="375732" cy="191482"/>
          </a:xfrm>
          <a:prstGeom prst="straightConnector1">
            <a:avLst/>
          </a:prstGeom>
          <a:ln w="317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8602F541-4A50-41F2-9D69-3B3457AF89D9}"/>
              </a:ext>
            </a:extLst>
          </p:cNvPr>
          <p:cNvSpPr/>
          <p:nvPr/>
        </p:nvSpPr>
        <p:spPr>
          <a:xfrm>
            <a:off x="1448540" y="5197868"/>
            <a:ext cx="427811" cy="202871"/>
          </a:xfrm>
          <a:prstGeom prst="rect">
            <a:avLst/>
          </a:prstGeom>
          <a:solidFill>
            <a:schemeClr val="accent3">
              <a:lumMod val="20000"/>
              <a:lumOff val="80000"/>
            </a:schemeClr>
          </a:solidFill>
          <a:ln>
            <a:solidFill>
              <a:srgbClr val="15340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latin typeface="Calibri"/>
                <a:cs typeface="Calibri"/>
              </a:rPr>
              <a:t>Y = 0.5</a:t>
            </a:r>
          </a:p>
        </p:txBody>
      </p:sp>
      <p:sp>
        <p:nvSpPr>
          <p:cNvPr id="27" name="TextBox 26">
            <a:extLst>
              <a:ext uri="{FF2B5EF4-FFF2-40B4-BE49-F238E27FC236}">
                <a16:creationId xmlns:a16="http://schemas.microsoft.com/office/drawing/2014/main" id="{3EEE5CF2-11D9-44FB-A0FC-5DEE6D0EB89A}"/>
              </a:ext>
            </a:extLst>
          </p:cNvPr>
          <p:cNvSpPr txBox="1"/>
          <p:nvPr/>
        </p:nvSpPr>
        <p:spPr>
          <a:xfrm>
            <a:off x="1017532" y="4076213"/>
            <a:ext cx="2755382" cy="300082"/>
          </a:xfrm>
          <a:prstGeom prst="rect">
            <a:avLst/>
          </a:prstGeom>
          <a:noFill/>
        </p:spPr>
        <p:txBody>
          <a:bodyPr wrap="square" rtlCol="0">
            <a:spAutoFit/>
          </a:bodyPr>
          <a:lstStyle/>
          <a:p>
            <a:pPr algn="ctr"/>
            <a:r>
              <a:rPr lang="en-US" sz="1350" b="1" dirty="0"/>
              <a:t>Decision Tree/Random Forest</a:t>
            </a:r>
          </a:p>
        </p:txBody>
      </p:sp>
      <p:sp>
        <p:nvSpPr>
          <p:cNvPr id="28" name="TextBox 27">
            <a:extLst>
              <a:ext uri="{FF2B5EF4-FFF2-40B4-BE49-F238E27FC236}">
                <a16:creationId xmlns:a16="http://schemas.microsoft.com/office/drawing/2014/main" id="{A1EC0064-79D6-4E71-B28B-5E2350899F62}"/>
              </a:ext>
            </a:extLst>
          </p:cNvPr>
          <p:cNvSpPr txBox="1"/>
          <p:nvPr/>
        </p:nvSpPr>
        <p:spPr>
          <a:xfrm>
            <a:off x="4544884" y="4026992"/>
            <a:ext cx="2755382" cy="507831"/>
          </a:xfrm>
          <a:prstGeom prst="rect">
            <a:avLst/>
          </a:prstGeom>
          <a:noFill/>
        </p:spPr>
        <p:txBody>
          <a:bodyPr wrap="square" rtlCol="0">
            <a:spAutoFit/>
          </a:bodyPr>
          <a:lstStyle/>
          <a:p>
            <a:pPr algn="ctr"/>
            <a:r>
              <a:rPr lang="en-US" sz="1350" b="1" dirty="0"/>
              <a:t>Neural Network, or Multi-Layer Perceptron (MLP)</a:t>
            </a:r>
          </a:p>
        </p:txBody>
      </p:sp>
      <p:sp>
        <p:nvSpPr>
          <p:cNvPr id="30" name="Text Placeholder 3">
            <a:extLst>
              <a:ext uri="{FF2B5EF4-FFF2-40B4-BE49-F238E27FC236}">
                <a16:creationId xmlns:a16="http://schemas.microsoft.com/office/drawing/2014/main" id="{58F0ADCC-1812-514F-905A-CE2C0C5FCBC9}"/>
              </a:ext>
            </a:extLst>
          </p:cNvPr>
          <p:cNvSpPr>
            <a:spLocks noGrp="1"/>
          </p:cNvSpPr>
          <p:nvPr>
            <p:ph type="body" sz="quarter" idx="10"/>
          </p:nvPr>
        </p:nvSpPr>
        <p:spPr>
          <a:xfrm>
            <a:off x="615986" y="1184991"/>
            <a:ext cx="7543799" cy="5302224"/>
          </a:xfrm>
        </p:spPr>
        <p:txBody>
          <a:bodyPr>
            <a:normAutofit/>
          </a:bodyPr>
          <a:lstStyle/>
          <a:p>
            <a:pPr marL="11113" lvl="1" indent="0">
              <a:spcBef>
                <a:spcPts val="900"/>
              </a:spcBef>
              <a:spcAft>
                <a:spcPts val="150"/>
              </a:spcAft>
              <a:buSzPct val="100000"/>
              <a:buNone/>
            </a:pPr>
            <a:r>
              <a:rPr lang="en-US" sz="1800" b="1" u="sng" dirty="0"/>
              <a:t>Key Premise</a:t>
            </a:r>
            <a:r>
              <a:rPr lang="en-US" sz="1800" dirty="0"/>
              <a:t>:</a:t>
            </a:r>
          </a:p>
          <a:p>
            <a:pPr marL="236538" lvl="1" indent="-225425">
              <a:spcBef>
                <a:spcPts val="900"/>
              </a:spcBef>
              <a:spcAft>
                <a:spcPts val="150"/>
              </a:spcAft>
              <a:buSzPct val="100000"/>
              <a:buFont typeface="Arial" charset="0"/>
              <a:buChar char="•"/>
            </a:pPr>
            <a:r>
              <a:rPr lang="en-US" sz="1800" dirty="0"/>
              <a:t>New near-wall turbulence models based on traditional approaches - theory, phenomenology, and limited calibration to data - will not result in significant improvements in predictive accuracy for surface loading simulations.</a:t>
            </a:r>
          </a:p>
          <a:p>
            <a:pPr marL="11113" lvl="1" indent="0">
              <a:spcBef>
                <a:spcPts val="900"/>
              </a:spcBef>
              <a:spcAft>
                <a:spcPts val="150"/>
              </a:spcAft>
              <a:buSzPct val="100000"/>
              <a:buNone/>
            </a:pPr>
            <a:r>
              <a:rPr lang="en-US" sz="1800" b="1" u="sng" dirty="0"/>
              <a:t>Research Question</a:t>
            </a:r>
            <a:r>
              <a:rPr lang="en-US" sz="1800" dirty="0"/>
              <a:t>:</a:t>
            </a:r>
          </a:p>
          <a:p>
            <a:pPr marL="236538" lvl="1" indent="-225425">
              <a:spcBef>
                <a:spcPts val="900"/>
              </a:spcBef>
              <a:spcAft>
                <a:spcPts val="150"/>
              </a:spcAft>
              <a:buSzPct val="100000"/>
              <a:buFont typeface="Arial" charset="0"/>
              <a:buChar char="•"/>
            </a:pPr>
            <a:r>
              <a:rPr lang="en-US" sz="1800" dirty="0"/>
              <a:t>Can </a:t>
            </a:r>
            <a:r>
              <a:rPr lang="en-US" sz="1800" b="1" i="1" dirty="0"/>
              <a:t>data-driven models</a:t>
            </a:r>
            <a:r>
              <a:rPr lang="en-US" sz="1800" dirty="0"/>
              <a:t>, constructed using </a:t>
            </a:r>
            <a:r>
              <a:rPr lang="en-US" sz="1800" b="1" i="1" dirty="0"/>
              <a:t>machine learning techniques</a:t>
            </a:r>
            <a:r>
              <a:rPr lang="en-US" sz="1800" dirty="0"/>
              <a:t>, provide a novel path forward for near-wall turbulence models with improved accuracy for surface loading predictions?</a:t>
            </a:r>
          </a:p>
        </p:txBody>
      </p:sp>
      <p:sp>
        <p:nvSpPr>
          <p:cNvPr id="31" name="TextBox 30">
            <a:extLst>
              <a:ext uri="{FF2B5EF4-FFF2-40B4-BE49-F238E27FC236}">
                <a16:creationId xmlns:a16="http://schemas.microsoft.com/office/drawing/2014/main" id="{830E7D83-2B64-FD47-951B-13AC7FA0392B}"/>
              </a:ext>
            </a:extLst>
          </p:cNvPr>
          <p:cNvSpPr txBox="1"/>
          <p:nvPr/>
        </p:nvSpPr>
        <p:spPr>
          <a:xfrm>
            <a:off x="1365337" y="6165396"/>
            <a:ext cx="2125903" cy="369332"/>
          </a:xfrm>
          <a:prstGeom prst="rect">
            <a:avLst/>
          </a:prstGeom>
          <a:noFill/>
        </p:spPr>
        <p:txBody>
          <a:bodyPr wrap="none" rtlCol="0">
            <a:spAutoFit/>
          </a:bodyPr>
          <a:lstStyle/>
          <a:p>
            <a:r>
              <a:rPr lang="en-US" dirty="0"/>
              <a:t>(hard to constrain)</a:t>
            </a:r>
          </a:p>
        </p:txBody>
      </p:sp>
      <p:sp>
        <p:nvSpPr>
          <p:cNvPr id="32" name="TextBox 31">
            <a:extLst>
              <a:ext uri="{FF2B5EF4-FFF2-40B4-BE49-F238E27FC236}">
                <a16:creationId xmlns:a16="http://schemas.microsoft.com/office/drawing/2014/main" id="{F424D040-5C25-C44C-A61A-5DC6A6893427}"/>
              </a:ext>
            </a:extLst>
          </p:cNvPr>
          <p:cNvSpPr txBox="1"/>
          <p:nvPr/>
        </p:nvSpPr>
        <p:spPr>
          <a:xfrm>
            <a:off x="4649189" y="6165396"/>
            <a:ext cx="2694969" cy="369332"/>
          </a:xfrm>
          <a:prstGeom prst="rect">
            <a:avLst/>
          </a:prstGeom>
          <a:noFill/>
        </p:spPr>
        <p:txBody>
          <a:bodyPr wrap="none" rtlCol="0">
            <a:spAutoFit/>
          </a:bodyPr>
          <a:lstStyle/>
          <a:p>
            <a:r>
              <a:rPr lang="en-US" dirty="0"/>
              <a:t>(possibility to constrain)</a:t>
            </a:r>
          </a:p>
        </p:txBody>
      </p:sp>
    </p:spTree>
    <p:extLst>
      <p:ext uri="{BB962C8B-B14F-4D97-AF65-F5344CB8AC3E}">
        <p14:creationId xmlns:p14="http://schemas.microsoft.com/office/powerpoint/2010/main" val="306915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3">
            <a:extLst>
              <a:ext uri="{FF2B5EF4-FFF2-40B4-BE49-F238E27FC236}">
                <a16:creationId xmlns:a16="http://schemas.microsoft.com/office/drawing/2014/main" id="{9413A0A6-4FB5-3F4D-A7D5-9ED03168CEDA}"/>
              </a:ext>
            </a:extLst>
          </p:cNvPr>
          <p:cNvSpPr>
            <a:spLocks noGrp="1"/>
          </p:cNvSpPr>
          <p:nvPr>
            <p:ph type="body" sz="quarter" idx="10"/>
          </p:nvPr>
        </p:nvSpPr>
        <p:spPr>
          <a:xfrm>
            <a:off x="615987" y="1441700"/>
            <a:ext cx="8039498" cy="2115692"/>
          </a:xfrm>
        </p:spPr>
        <p:txBody>
          <a:bodyPr>
            <a:normAutofit/>
          </a:bodyPr>
          <a:lstStyle/>
          <a:p>
            <a:pPr marL="296863" indent="-285750">
              <a:buFont typeface="Arial" panose="020B0604020202020204" pitchFamily="34" charset="0"/>
              <a:buChar char="•"/>
            </a:pPr>
            <a:r>
              <a:rPr lang="en-US" dirty="0"/>
              <a:t>The wall shear stress model must be applicable for:</a:t>
            </a:r>
          </a:p>
          <a:p>
            <a:pPr marL="455977" lvl="1" indent="-225425">
              <a:buFont typeface="Arial" charset="0"/>
              <a:buChar char="•"/>
            </a:pPr>
            <a:r>
              <a:rPr lang="en-US" dirty="0"/>
              <a:t>Arbitrary Cartesian coordinate system</a:t>
            </a:r>
          </a:p>
          <a:p>
            <a:pPr marL="455977" lvl="1" indent="-225425">
              <a:buFont typeface="Arial" charset="0"/>
              <a:buChar char="•"/>
            </a:pPr>
            <a:r>
              <a:rPr lang="en-US" dirty="0"/>
              <a:t>Arbitrary orientation of the wall</a:t>
            </a:r>
          </a:p>
          <a:p>
            <a:pPr marL="236538" indent="-225425">
              <a:buFont typeface="Arial" charset="0"/>
              <a:buChar char="•"/>
            </a:pPr>
            <a:r>
              <a:rPr lang="en-US" dirty="0"/>
              <a:t>This fundamental property is ensured by using tensor invariant theory to identify:</a:t>
            </a:r>
          </a:p>
          <a:p>
            <a:pPr marL="455977" lvl="1" indent="-225425">
              <a:buFont typeface="Arial" charset="0"/>
              <a:buChar char="•"/>
            </a:pPr>
            <a:r>
              <a:rPr lang="en-US" dirty="0"/>
              <a:t>The appropriate invariant features (inputs) to the model</a:t>
            </a:r>
          </a:p>
          <a:p>
            <a:pPr marL="455977" lvl="1" indent="-225425">
              <a:buFont typeface="Arial" charset="0"/>
              <a:buChar char="•"/>
            </a:pPr>
            <a:r>
              <a:rPr lang="en-US" dirty="0"/>
              <a:t>A representation of the wall shear stress vector invariant to rotations about the wall-normal vector</a:t>
            </a:r>
          </a:p>
          <a:p>
            <a:pPr marL="230552" lvl="1" indent="0">
              <a:buNone/>
            </a:pPr>
            <a:endParaRPr lang="en-US" dirty="0"/>
          </a:p>
        </p:txBody>
      </p:sp>
      <p:sp>
        <p:nvSpPr>
          <p:cNvPr id="3" name="Slide Number Placeholder 2">
            <a:extLst>
              <a:ext uri="{FF2B5EF4-FFF2-40B4-BE49-F238E27FC236}">
                <a16:creationId xmlns:a16="http://schemas.microsoft.com/office/drawing/2014/main" id="{1D809E41-FB54-4512-8A4C-684086617745}"/>
              </a:ext>
            </a:extLst>
          </p:cNvPr>
          <p:cNvSpPr>
            <a:spLocks noGrp="1"/>
          </p:cNvSpPr>
          <p:nvPr>
            <p:ph type="sldNum" sz="quarter" idx="4"/>
          </p:nvPr>
        </p:nvSpPr>
        <p:spPr/>
        <p:txBody>
          <a:bodyPr/>
          <a:lstStyle/>
          <a:p>
            <a:fld id="{4FAB73BC-B049-4115-A692-8D63A059BFB8}" type="slidenum">
              <a:rPr lang="en-US" smtClean="0"/>
              <a:pPr/>
              <a:t>11</a:t>
            </a:fld>
            <a:endParaRPr lang="en-US" dirty="0"/>
          </a:p>
        </p:txBody>
      </p:sp>
      <p:pic>
        <p:nvPicPr>
          <p:cNvPr id="5" name="Picture 4">
            <a:extLst>
              <a:ext uri="{FF2B5EF4-FFF2-40B4-BE49-F238E27FC236}">
                <a16:creationId xmlns:a16="http://schemas.microsoft.com/office/drawing/2014/main" id="{B6F20CBE-7162-45C9-AC1C-96FB51CA3339}"/>
              </a:ext>
            </a:extLst>
          </p:cNvPr>
          <p:cNvPicPr>
            <a:picLocks noChangeAspect="1"/>
          </p:cNvPicPr>
          <p:nvPr/>
        </p:nvPicPr>
        <p:blipFill>
          <a:blip r:embed="rId2"/>
          <a:stretch>
            <a:fillRect/>
          </a:stretch>
        </p:blipFill>
        <p:spPr>
          <a:xfrm>
            <a:off x="119316" y="4292994"/>
            <a:ext cx="1985963" cy="1950244"/>
          </a:xfrm>
          <a:prstGeom prst="rect">
            <a:avLst/>
          </a:prstGeom>
        </p:spPr>
      </p:pic>
      <p:pic>
        <p:nvPicPr>
          <p:cNvPr id="6" name="Picture 5">
            <a:extLst>
              <a:ext uri="{FF2B5EF4-FFF2-40B4-BE49-F238E27FC236}">
                <a16:creationId xmlns:a16="http://schemas.microsoft.com/office/drawing/2014/main" id="{C10419BA-E964-4651-BB65-9DDFED4DB976}"/>
              </a:ext>
            </a:extLst>
          </p:cNvPr>
          <p:cNvPicPr>
            <a:picLocks noChangeAspect="1"/>
          </p:cNvPicPr>
          <p:nvPr/>
        </p:nvPicPr>
        <p:blipFill>
          <a:blip r:embed="rId3"/>
          <a:stretch>
            <a:fillRect/>
          </a:stretch>
        </p:blipFill>
        <p:spPr>
          <a:xfrm>
            <a:off x="2603634" y="4734576"/>
            <a:ext cx="1876601" cy="891850"/>
          </a:xfrm>
          <a:prstGeom prst="rect">
            <a:avLst/>
          </a:prstGeom>
        </p:spPr>
      </p:pic>
      <p:pic>
        <p:nvPicPr>
          <p:cNvPr id="7" name="Picture 6">
            <a:extLst>
              <a:ext uri="{FF2B5EF4-FFF2-40B4-BE49-F238E27FC236}">
                <a16:creationId xmlns:a16="http://schemas.microsoft.com/office/drawing/2014/main" id="{8AFD1B7D-EBC8-4526-AF9C-0C79F80661F6}"/>
              </a:ext>
            </a:extLst>
          </p:cNvPr>
          <p:cNvPicPr>
            <a:picLocks noChangeAspect="1"/>
          </p:cNvPicPr>
          <p:nvPr/>
        </p:nvPicPr>
        <p:blipFill>
          <a:blip r:embed="rId4"/>
          <a:stretch>
            <a:fillRect/>
          </a:stretch>
        </p:blipFill>
        <p:spPr>
          <a:xfrm>
            <a:off x="5013021" y="3269029"/>
            <a:ext cx="3796063" cy="2150217"/>
          </a:xfrm>
          <a:prstGeom prst="rect">
            <a:avLst/>
          </a:prstGeom>
        </p:spPr>
      </p:pic>
      <p:pic>
        <p:nvPicPr>
          <p:cNvPr id="8" name="Picture 7">
            <a:extLst>
              <a:ext uri="{FF2B5EF4-FFF2-40B4-BE49-F238E27FC236}">
                <a16:creationId xmlns:a16="http://schemas.microsoft.com/office/drawing/2014/main" id="{511DB2CF-083E-4C2B-838D-432599F183C7}"/>
              </a:ext>
            </a:extLst>
          </p:cNvPr>
          <p:cNvPicPr>
            <a:picLocks noChangeAspect="1"/>
          </p:cNvPicPr>
          <p:nvPr/>
        </p:nvPicPr>
        <p:blipFill>
          <a:blip r:embed="rId5"/>
          <a:stretch>
            <a:fillRect/>
          </a:stretch>
        </p:blipFill>
        <p:spPr>
          <a:xfrm>
            <a:off x="5473767" y="5389406"/>
            <a:ext cx="2874572" cy="996689"/>
          </a:xfrm>
          <a:prstGeom prst="rect">
            <a:avLst/>
          </a:prstGeom>
        </p:spPr>
      </p:pic>
      <p:sp>
        <p:nvSpPr>
          <p:cNvPr id="9" name="Arc 8">
            <a:extLst>
              <a:ext uri="{FF2B5EF4-FFF2-40B4-BE49-F238E27FC236}">
                <a16:creationId xmlns:a16="http://schemas.microsoft.com/office/drawing/2014/main" id="{BDCC083C-B2CE-4A72-8419-DBF67CF45D59}"/>
              </a:ext>
            </a:extLst>
          </p:cNvPr>
          <p:cNvSpPr/>
          <p:nvPr/>
        </p:nvSpPr>
        <p:spPr>
          <a:xfrm>
            <a:off x="6637975" y="1664831"/>
            <a:ext cx="1251312" cy="10555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859B4F05-8288-4668-BE25-9E0694C508F4}"/>
              </a:ext>
            </a:extLst>
          </p:cNvPr>
          <p:cNvSpPr txBox="1"/>
          <p:nvPr/>
        </p:nvSpPr>
        <p:spPr>
          <a:xfrm>
            <a:off x="119317" y="3936764"/>
            <a:ext cx="1927131" cy="300082"/>
          </a:xfrm>
          <a:prstGeom prst="rect">
            <a:avLst/>
          </a:prstGeom>
          <a:noFill/>
        </p:spPr>
        <p:txBody>
          <a:bodyPr wrap="none" rtlCol="0">
            <a:spAutoFit/>
          </a:bodyPr>
          <a:lstStyle/>
          <a:p>
            <a:r>
              <a:rPr lang="en-US" sz="1350" dirty="0"/>
              <a:t>Scalar invariant inputs</a:t>
            </a:r>
          </a:p>
        </p:txBody>
      </p:sp>
      <p:sp>
        <p:nvSpPr>
          <p:cNvPr id="24" name="TextBox 23">
            <a:extLst>
              <a:ext uri="{FF2B5EF4-FFF2-40B4-BE49-F238E27FC236}">
                <a16:creationId xmlns:a16="http://schemas.microsoft.com/office/drawing/2014/main" id="{C29814BF-2AAE-45F4-9D02-E07169AED30E}"/>
              </a:ext>
            </a:extLst>
          </p:cNvPr>
          <p:cNvSpPr txBox="1"/>
          <p:nvPr/>
        </p:nvSpPr>
        <p:spPr>
          <a:xfrm>
            <a:off x="2345659" y="4395298"/>
            <a:ext cx="2598788" cy="300082"/>
          </a:xfrm>
          <a:prstGeom prst="rect">
            <a:avLst/>
          </a:prstGeom>
          <a:noFill/>
        </p:spPr>
        <p:txBody>
          <a:bodyPr wrap="none" rtlCol="0">
            <a:spAutoFit/>
          </a:bodyPr>
          <a:lstStyle/>
          <a:p>
            <a:r>
              <a:rPr lang="en-US" sz="1350" dirty="0"/>
              <a:t>Form invariant inputs (vectors)</a:t>
            </a:r>
          </a:p>
        </p:txBody>
      </p:sp>
      <p:grpSp>
        <p:nvGrpSpPr>
          <p:cNvPr id="10" name="Group 9">
            <a:extLst>
              <a:ext uri="{FF2B5EF4-FFF2-40B4-BE49-F238E27FC236}">
                <a16:creationId xmlns:a16="http://schemas.microsoft.com/office/drawing/2014/main" id="{995F3721-EB22-4E4B-A01C-5C0D1B49982F}"/>
              </a:ext>
            </a:extLst>
          </p:cNvPr>
          <p:cNvGrpSpPr/>
          <p:nvPr/>
        </p:nvGrpSpPr>
        <p:grpSpPr>
          <a:xfrm>
            <a:off x="7263633" y="1364957"/>
            <a:ext cx="1221048" cy="879276"/>
            <a:chOff x="7549514" y="788021"/>
            <a:chExt cx="1628063" cy="1172368"/>
          </a:xfrm>
        </p:grpSpPr>
        <p:grpSp>
          <p:nvGrpSpPr>
            <p:cNvPr id="25" name="Group 24">
              <a:extLst>
                <a:ext uri="{FF2B5EF4-FFF2-40B4-BE49-F238E27FC236}">
                  <a16:creationId xmlns:a16="http://schemas.microsoft.com/office/drawing/2014/main" id="{01CDC75D-030F-4BDF-A0CC-817EF76FE38D}"/>
                </a:ext>
              </a:extLst>
            </p:cNvPr>
            <p:cNvGrpSpPr/>
            <p:nvPr/>
          </p:nvGrpSpPr>
          <p:grpSpPr>
            <a:xfrm>
              <a:off x="7549514" y="1110570"/>
              <a:ext cx="1628063" cy="849819"/>
              <a:chOff x="9143754" y="1190617"/>
              <a:chExt cx="1628063" cy="849819"/>
            </a:xfrm>
          </p:grpSpPr>
          <p:cxnSp>
            <p:nvCxnSpPr>
              <p:cNvPr id="11" name="Straight Arrow Connector 10">
                <a:extLst>
                  <a:ext uri="{FF2B5EF4-FFF2-40B4-BE49-F238E27FC236}">
                    <a16:creationId xmlns:a16="http://schemas.microsoft.com/office/drawing/2014/main" id="{43D41940-2A97-43D2-8616-EE8B5FE7AE2D}"/>
                  </a:ext>
                </a:extLst>
              </p:cNvPr>
              <p:cNvCxnSpPr>
                <a:cxnSpLocks/>
              </p:cNvCxnSpPr>
              <p:nvPr/>
            </p:nvCxnSpPr>
            <p:spPr>
              <a:xfrm flipV="1">
                <a:off x="9692808" y="1190617"/>
                <a:ext cx="239301" cy="254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814949D-E1D8-4424-8531-C7825F93EF25}"/>
                  </a:ext>
                </a:extLst>
              </p:cNvPr>
              <p:cNvCxnSpPr>
                <a:cxnSpLocks/>
              </p:cNvCxnSpPr>
              <p:nvPr/>
            </p:nvCxnSpPr>
            <p:spPr>
              <a:xfrm flipH="1">
                <a:off x="9143754" y="1292670"/>
                <a:ext cx="141965" cy="121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0C845F-A2D0-4370-A786-1B97D4738F01}"/>
                  </a:ext>
                </a:extLst>
              </p:cNvPr>
              <p:cNvCxnSpPr>
                <a:cxnSpLocks/>
              </p:cNvCxnSpPr>
              <p:nvPr/>
            </p:nvCxnSpPr>
            <p:spPr>
              <a:xfrm flipH="1">
                <a:off x="9377571" y="1353509"/>
                <a:ext cx="141965" cy="121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B4C6F9-798A-4E96-B3F0-676BD7142483}"/>
                  </a:ext>
                </a:extLst>
              </p:cNvPr>
              <p:cNvCxnSpPr>
                <a:cxnSpLocks/>
              </p:cNvCxnSpPr>
              <p:nvPr/>
            </p:nvCxnSpPr>
            <p:spPr>
              <a:xfrm flipH="1">
                <a:off x="9535189" y="1432708"/>
                <a:ext cx="141965" cy="121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8ED8FA-91D6-4D50-8477-A43401859F32}"/>
                  </a:ext>
                </a:extLst>
              </p:cNvPr>
              <p:cNvCxnSpPr>
                <a:cxnSpLocks/>
              </p:cNvCxnSpPr>
              <p:nvPr/>
            </p:nvCxnSpPr>
            <p:spPr>
              <a:xfrm flipH="1">
                <a:off x="9661501" y="1587466"/>
                <a:ext cx="141965" cy="121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0CBA60E-4E20-445F-A444-2CC952A8ED6C}"/>
                  </a:ext>
                </a:extLst>
              </p:cNvPr>
              <p:cNvCxnSpPr>
                <a:cxnSpLocks/>
              </p:cNvCxnSpPr>
              <p:nvPr/>
            </p:nvCxnSpPr>
            <p:spPr>
              <a:xfrm flipH="1">
                <a:off x="9753354" y="1725758"/>
                <a:ext cx="141965" cy="121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337E45-480E-4AEB-A465-B5123B5A2527}"/>
                  </a:ext>
                </a:extLst>
              </p:cNvPr>
              <p:cNvCxnSpPr>
                <a:cxnSpLocks/>
              </p:cNvCxnSpPr>
              <p:nvPr/>
            </p:nvCxnSpPr>
            <p:spPr>
              <a:xfrm flipH="1">
                <a:off x="9818136" y="1918758"/>
                <a:ext cx="141965" cy="12167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712FE3C-3FE8-4F09-8C50-614F91ECB855}"/>
                      </a:ext>
                    </a:extLst>
                  </p:cNvPr>
                  <p:cNvSpPr txBox="1"/>
                  <p:nvPr/>
                </p:nvSpPr>
                <p:spPr>
                  <a:xfrm>
                    <a:off x="9818137" y="1209826"/>
                    <a:ext cx="953680" cy="4001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b="1" i="1">
                              <a:latin typeface="Cambria Math" panose="02040503050406030204" pitchFamily="18" charset="0"/>
                            </a:rPr>
                            <m:t>𝑼</m:t>
                          </m:r>
                          <m:r>
                            <a:rPr lang="en-US" sz="1350" b="1" i="1">
                              <a:latin typeface="Cambria Math" panose="02040503050406030204" pitchFamily="18" charset="0"/>
                            </a:rPr>
                            <m:t>, </m:t>
                          </m:r>
                          <m:r>
                            <a:rPr lang="en-US" sz="1350" b="1" i="1">
                              <a:latin typeface="Cambria Math" panose="02040503050406030204" pitchFamily="18" charset="0"/>
                            </a:rPr>
                            <m:t>𝑺</m:t>
                          </m:r>
                          <m:r>
                            <a:rPr lang="en-US" sz="1350" b="1" i="1">
                              <a:latin typeface="Cambria Math" panose="02040503050406030204" pitchFamily="18" charset="0"/>
                            </a:rPr>
                            <m:t>, </m:t>
                          </m:r>
                          <m:r>
                            <a:rPr lang="el-GR" sz="1350" b="1" i="1">
                              <a:latin typeface="Cambria Math" panose="02040503050406030204" pitchFamily="18" charset="0"/>
                              <a:ea typeface="Cambria Math" panose="02040503050406030204" pitchFamily="18" charset="0"/>
                            </a:rPr>
                            <m:t>𝜴</m:t>
                          </m:r>
                        </m:oMath>
                      </m:oMathPara>
                    </a14:m>
                    <a:endParaRPr lang="en-US" sz="1350" b="1" dirty="0"/>
                  </a:p>
                </p:txBody>
              </p:sp>
            </mc:Choice>
            <mc:Fallback xmlns="">
              <p:sp>
                <p:nvSpPr>
                  <p:cNvPr id="22" name="TextBox 21">
                    <a:extLst>
                      <a:ext uri="{FF2B5EF4-FFF2-40B4-BE49-F238E27FC236}">
                        <a16:creationId xmlns:a16="http://schemas.microsoft.com/office/drawing/2014/main" id="{6712FE3C-3FE8-4F09-8C50-614F91ECB855}"/>
                      </a:ext>
                    </a:extLst>
                  </p:cNvPr>
                  <p:cNvSpPr txBox="1">
                    <a:spLocks noRot="1" noChangeAspect="1" noMove="1" noResize="1" noEditPoints="1" noAdjustHandles="1" noChangeArrowheads="1" noChangeShapeType="1" noTextEdit="1"/>
                  </p:cNvSpPr>
                  <p:nvPr/>
                </p:nvSpPr>
                <p:spPr>
                  <a:xfrm>
                    <a:off x="9818137" y="1209826"/>
                    <a:ext cx="953680" cy="400109"/>
                  </a:xfrm>
                  <a:prstGeom prst="rect">
                    <a:avLst/>
                  </a:prstGeom>
                  <a:blipFill>
                    <a:blip r:embed="rId6"/>
                    <a:stretch>
                      <a:fillRect/>
                    </a:stretch>
                  </a:blipFill>
                </p:spPr>
                <p:txBody>
                  <a:bodyPr/>
                  <a:lstStyle/>
                  <a:p>
                    <a:r>
                      <a:rPr lang="en-US">
                        <a:noFill/>
                      </a:rPr>
                      <a:t> </a:t>
                    </a:r>
                  </a:p>
                </p:txBody>
              </p:sp>
            </mc:Fallback>
          </mc:AlternateContent>
        </p:grpSp>
        <p:sp>
          <p:nvSpPr>
            <p:cNvPr id="26" name="TextBox 25">
              <a:extLst>
                <a:ext uri="{FF2B5EF4-FFF2-40B4-BE49-F238E27FC236}">
                  <a16:creationId xmlns:a16="http://schemas.microsoft.com/office/drawing/2014/main" id="{6C16F6AB-2985-44BE-84DC-309FDBE1B865}"/>
                </a:ext>
              </a:extLst>
            </p:cNvPr>
            <p:cNvSpPr txBox="1"/>
            <p:nvPr/>
          </p:nvSpPr>
          <p:spPr>
            <a:xfrm>
              <a:off x="8237522" y="788021"/>
              <a:ext cx="376600" cy="400109"/>
            </a:xfrm>
            <a:prstGeom prst="rect">
              <a:avLst/>
            </a:prstGeom>
            <a:noFill/>
          </p:spPr>
          <p:txBody>
            <a:bodyPr wrap="none" rtlCol="0">
              <a:spAutoFit/>
            </a:bodyPr>
            <a:lstStyle/>
            <a:p>
              <a:r>
                <a:rPr lang="en-US" sz="1350" b="1" i="1" dirty="0">
                  <a:solidFill>
                    <a:schemeClr val="accent1"/>
                  </a:solidFill>
                </a:rPr>
                <a:t>n</a:t>
              </a:r>
            </a:p>
          </p:txBody>
        </p:sp>
        <p:sp>
          <p:nvSpPr>
            <p:cNvPr id="27" name="TextBox 26">
              <a:extLst>
                <a:ext uri="{FF2B5EF4-FFF2-40B4-BE49-F238E27FC236}">
                  <a16:creationId xmlns:a16="http://schemas.microsoft.com/office/drawing/2014/main" id="{AD387602-AF5E-4759-80AD-D08C0EA63F15}"/>
                </a:ext>
              </a:extLst>
            </p:cNvPr>
            <p:cNvSpPr txBox="1"/>
            <p:nvPr/>
          </p:nvSpPr>
          <p:spPr>
            <a:xfrm>
              <a:off x="8070204" y="1113498"/>
              <a:ext cx="323165" cy="307776"/>
            </a:xfrm>
            <a:prstGeom prst="rect">
              <a:avLst/>
            </a:prstGeom>
            <a:noFill/>
          </p:spPr>
          <p:txBody>
            <a:bodyPr wrap="none" rtlCol="0">
              <a:spAutoFit/>
            </a:bodyPr>
            <a:lstStyle/>
            <a:p>
              <a:r>
                <a:rPr lang="en-US" sz="900" dirty="0"/>
                <a:t>x</a:t>
              </a:r>
            </a:p>
          </p:txBody>
        </p:sp>
      </p:grpSp>
      <p:sp>
        <p:nvSpPr>
          <p:cNvPr id="12" name="TextBox 11">
            <a:extLst>
              <a:ext uri="{FF2B5EF4-FFF2-40B4-BE49-F238E27FC236}">
                <a16:creationId xmlns:a16="http://schemas.microsoft.com/office/drawing/2014/main" id="{BC187670-65FF-4328-8FE9-F9615154D781}"/>
              </a:ext>
            </a:extLst>
          </p:cNvPr>
          <p:cNvSpPr txBox="1"/>
          <p:nvPr/>
        </p:nvSpPr>
        <p:spPr>
          <a:xfrm>
            <a:off x="176084" y="6412394"/>
            <a:ext cx="7646573" cy="461665"/>
          </a:xfrm>
          <a:prstGeom prst="rect">
            <a:avLst/>
          </a:prstGeom>
          <a:noFill/>
        </p:spPr>
        <p:txBody>
          <a:bodyPr wrap="square" rtlCol="0">
            <a:spAutoFit/>
          </a:bodyPr>
          <a:lstStyle/>
          <a:p>
            <a:r>
              <a:rPr lang="en-US" sz="1200" dirty="0">
                <a:latin typeface="Garamond" charset="0"/>
              </a:rPr>
              <a:t>[1] Inspired by Ling, </a:t>
            </a:r>
            <a:r>
              <a:rPr lang="en-US" sz="1200" dirty="0" err="1">
                <a:latin typeface="Garamond" charset="0"/>
              </a:rPr>
              <a:t>Kurzawski</a:t>
            </a:r>
            <a:r>
              <a:rPr lang="en-US" sz="1200" dirty="0">
                <a:latin typeface="Garamond" charset="0"/>
              </a:rPr>
              <a:t>, and Templeton, “Reynolds averaged turbulence modelling using deep neural networks with embedded invariance.” </a:t>
            </a:r>
            <a:r>
              <a:rPr lang="en-US" sz="1200" i="1" dirty="0">
                <a:latin typeface="Garamond" charset="0"/>
              </a:rPr>
              <a:t>J. Fluid Mech. </a:t>
            </a:r>
            <a:r>
              <a:rPr lang="en-US" sz="1200" dirty="0">
                <a:latin typeface="Garamond" charset="0"/>
              </a:rPr>
              <a:t>807:155-166, 2016</a:t>
            </a:r>
            <a:r>
              <a:rPr lang="en-US" sz="1200" i="1" dirty="0">
                <a:latin typeface="Garamond" charset="0"/>
              </a:rPr>
              <a:t>.</a:t>
            </a:r>
            <a:endParaRPr lang="en-US" sz="1200" dirty="0">
              <a:latin typeface="Garamond" charset="0"/>
            </a:endParaRPr>
          </a:p>
        </p:txBody>
      </p:sp>
      <p:sp>
        <p:nvSpPr>
          <p:cNvPr id="28" name="Title 1">
            <a:extLst>
              <a:ext uri="{FF2B5EF4-FFF2-40B4-BE49-F238E27FC236}">
                <a16:creationId xmlns:a16="http://schemas.microsoft.com/office/drawing/2014/main" id="{DE32D10D-7D3E-264F-A824-09F52FCB6BA5}"/>
              </a:ext>
            </a:extLst>
          </p:cNvPr>
          <p:cNvSpPr txBox="1">
            <a:spLocks/>
          </p:cNvSpPr>
          <p:nvPr/>
        </p:nvSpPr>
        <p:spPr>
          <a:xfrm>
            <a:off x="615987" y="223728"/>
            <a:ext cx="7543800" cy="570225"/>
          </a:xfrm>
          <a:prstGeom prst="rect">
            <a:avLst/>
          </a:prstGeom>
        </p:spPr>
        <p:txBody>
          <a:bodyPr vert="horz" lIns="91440" tIns="45720" rIns="91440" bIns="45720" rtlCol="0" anchor="b">
            <a:noAutofit/>
          </a:bodyPr>
          <a:lstStyle>
            <a:lvl1pPr algn="l" defTabSz="685749" rtl="0" eaLnBrk="1" latinLnBrk="0" hangingPunct="1">
              <a:lnSpc>
                <a:spcPct val="85000"/>
              </a:lnSpc>
              <a:spcBef>
                <a:spcPct val="0"/>
              </a:spcBef>
              <a:buNone/>
              <a:defRPr sz="2000" b="0" i="0" kern="1200" spc="75" baseline="0">
                <a:solidFill>
                  <a:schemeClr val="bg2">
                    <a:lumMod val="25000"/>
                  </a:schemeClr>
                </a:solidFill>
                <a:latin typeface="Gill Sans MT" charset="0"/>
                <a:ea typeface="Gill Sans MT" charset="0"/>
                <a:cs typeface="Gill Sans MT" charset="0"/>
              </a:defRPr>
            </a:lvl1pPr>
          </a:lstStyle>
          <a:p>
            <a:r>
              <a:rPr lang="en-US" dirty="0"/>
              <a:t>Constructing a Coordinate-Frame Invariant Near-Wall Turbulence Model [1]</a:t>
            </a:r>
          </a:p>
        </p:txBody>
      </p:sp>
    </p:spTree>
    <p:extLst>
      <p:ext uri="{BB962C8B-B14F-4D97-AF65-F5344CB8AC3E}">
        <p14:creationId xmlns:p14="http://schemas.microsoft.com/office/powerpoint/2010/main" val="17457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2661A-1AFF-4EF8-808E-9C4E88E00DAD}"/>
              </a:ext>
            </a:extLst>
          </p:cNvPr>
          <p:cNvSpPr>
            <a:spLocks noGrp="1"/>
          </p:cNvSpPr>
          <p:nvPr>
            <p:ph type="title"/>
          </p:nvPr>
        </p:nvSpPr>
        <p:spPr/>
        <p:txBody>
          <a:bodyPr/>
          <a:lstStyle/>
          <a:p>
            <a:r>
              <a:rPr lang="en-US" dirty="0"/>
              <a:t>A Priori Tests of the ML Wall Shear Stress Model</a:t>
            </a:r>
          </a:p>
        </p:txBody>
      </p:sp>
      <p:sp>
        <p:nvSpPr>
          <p:cNvPr id="3" name="Slide Number Placeholder 2">
            <a:extLst>
              <a:ext uri="{FF2B5EF4-FFF2-40B4-BE49-F238E27FC236}">
                <a16:creationId xmlns:a16="http://schemas.microsoft.com/office/drawing/2014/main" id="{A1945AE7-356F-4795-BD83-BAEF7D678B4F}"/>
              </a:ext>
            </a:extLst>
          </p:cNvPr>
          <p:cNvSpPr>
            <a:spLocks noGrp="1"/>
          </p:cNvSpPr>
          <p:nvPr>
            <p:ph type="sldNum" sz="quarter" idx="4"/>
          </p:nvPr>
        </p:nvSpPr>
        <p:spPr/>
        <p:txBody>
          <a:bodyPr/>
          <a:lstStyle/>
          <a:p>
            <a:fld id="{4FAB73BC-B049-4115-A692-8D63A059BFB8}" type="slidenum">
              <a:rPr lang="en-US" smtClean="0"/>
              <a:pPr/>
              <a:t>12</a:t>
            </a:fld>
            <a:endParaRPr lang="en-US" dirty="0"/>
          </a:p>
        </p:txBody>
      </p:sp>
      <p:pic>
        <p:nvPicPr>
          <p:cNvPr id="5" name="Picture 4">
            <a:extLst>
              <a:ext uri="{FF2B5EF4-FFF2-40B4-BE49-F238E27FC236}">
                <a16:creationId xmlns:a16="http://schemas.microsoft.com/office/drawing/2014/main" id="{017880F5-1C75-4935-B55B-D66925F2E60F}"/>
              </a:ext>
            </a:extLst>
          </p:cNvPr>
          <p:cNvPicPr>
            <a:picLocks noChangeAspect="1"/>
          </p:cNvPicPr>
          <p:nvPr/>
        </p:nvPicPr>
        <p:blipFill>
          <a:blip r:embed="rId2"/>
          <a:stretch>
            <a:fillRect/>
          </a:stretch>
        </p:blipFill>
        <p:spPr>
          <a:xfrm>
            <a:off x="3812240" y="1674147"/>
            <a:ext cx="5001075" cy="4252644"/>
          </a:xfrm>
          <a:prstGeom prst="rect">
            <a:avLst/>
          </a:prstGeom>
        </p:spPr>
      </p:pic>
      <p:pic>
        <p:nvPicPr>
          <p:cNvPr id="6" name="Picture 5">
            <a:extLst>
              <a:ext uri="{FF2B5EF4-FFF2-40B4-BE49-F238E27FC236}">
                <a16:creationId xmlns:a16="http://schemas.microsoft.com/office/drawing/2014/main" id="{07FFECE4-8E33-43E4-8EC9-C1E26D27CDC2}"/>
              </a:ext>
            </a:extLst>
          </p:cNvPr>
          <p:cNvPicPr>
            <a:picLocks noChangeAspect="1"/>
          </p:cNvPicPr>
          <p:nvPr/>
        </p:nvPicPr>
        <p:blipFill>
          <a:blip r:embed="rId3"/>
          <a:stretch>
            <a:fillRect/>
          </a:stretch>
        </p:blipFill>
        <p:spPr>
          <a:xfrm>
            <a:off x="456991" y="2658311"/>
            <a:ext cx="3137576" cy="580330"/>
          </a:xfrm>
          <a:prstGeom prst="rect">
            <a:avLst/>
          </a:prstGeom>
        </p:spPr>
      </p:pic>
      <p:sp>
        <p:nvSpPr>
          <p:cNvPr id="7" name="TextBox 6">
            <a:extLst>
              <a:ext uri="{FF2B5EF4-FFF2-40B4-BE49-F238E27FC236}">
                <a16:creationId xmlns:a16="http://schemas.microsoft.com/office/drawing/2014/main" id="{491C21E7-2614-4FE6-A69D-756F09FB2D78}"/>
              </a:ext>
            </a:extLst>
          </p:cNvPr>
          <p:cNvSpPr txBox="1"/>
          <p:nvPr/>
        </p:nvSpPr>
        <p:spPr>
          <a:xfrm>
            <a:off x="1594602" y="4241034"/>
            <a:ext cx="911724" cy="300082"/>
          </a:xfrm>
          <a:prstGeom prst="rect">
            <a:avLst/>
          </a:prstGeom>
          <a:noFill/>
        </p:spPr>
        <p:txBody>
          <a:bodyPr wrap="none" rtlCol="0">
            <a:spAutoFit/>
          </a:bodyPr>
          <a:lstStyle/>
          <a:p>
            <a:r>
              <a:rPr lang="en-US" sz="1350" dirty="0"/>
              <a:t>Test Case</a:t>
            </a:r>
          </a:p>
        </p:txBody>
      </p:sp>
      <p:pic>
        <p:nvPicPr>
          <p:cNvPr id="8" name="Picture 7">
            <a:extLst>
              <a:ext uri="{FF2B5EF4-FFF2-40B4-BE49-F238E27FC236}">
                <a16:creationId xmlns:a16="http://schemas.microsoft.com/office/drawing/2014/main" id="{FE1EF14C-0794-4FE9-9667-E95EC4293C13}"/>
              </a:ext>
            </a:extLst>
          </p:cNvPr>
          <p:cNvPicPr>
            <a:picLocks noChangeAspect="1"/>
          </p:cNvPicPr>
          <p:nvPr/>
        </p:nvPicPr>
        <p:blipFill>
          <a:blip r:embed="rId4"/>
          <a:stretch>
            <a:fillRect/>
          </a:stretch>
        </p:blipFill>
        <p:spPr>
          <a:xfrm>
            <a:off x="314641" y="4530167"/>
            <a:ext cx="3422276" cy="524027"/>
          </a:xfrm>
          <a:prstGeom prst="rect">
            <a:avLst/>
          </a:prstGeom>
        </p:spPr>
      </p:pic>
      <p:sp>
        <p:nvSpPr>
          <p:cNvPr id="9" name="TextBox 8">
            <a:extLst>
              <a:ext uri="{FF2B5EF4-FFF2-40B4-BE49-F238E27FC236}">
                <a16:creationId xmlns:a16="http://schemas.microsoft.com/office/drawing/2014/main" id="{EB1EEE39-3C98-4A41-98CB-7FCAC3F0B4ED}"/>
              </a:ext>
            </a:extLst>
          </p:cNvPr>
          <p:cNvSpPr txBox="1"/>
          <p:nvPr/>
        </p:nvSpPr>
        <p:spPr>
          <a:xfrm>
            <a:off x="1549743" y="2305995"/>
            <a:ext cx="1210781" cy="300082"/>
          </a:xfrm>
          <a:prstGeom prst="rect">
            <a:avLst/>
          </a:prstGeom>
          <a:noFill/>
        </p:spPr>
        <p:txBody>
          <a:bodyPr wrap="none" rtlCol="0">
            <a:spAutoFit/>
          </a:bodyPr>
          <a:lstStyle/>
          <a:p>
            <a:r>
              <a:rPr lang="en-US" sz="1350" dirty="0"/>
              <a:t>Training Data</a:t>
            </a:r>
          </a:p>
        </p:txBody>
      </p:sp>
      <p:sp>
        <p:nvSpPr>
          <p:cNvPr id="4" name="TextBox 3">
            <a:extLst>
              <a:ext uri="{FF2B5EF4-FFF2-40B4-BE49-F238E27FC236}">
                <a16:creationId xmlns:a16="http://schemas.microsoft.com/office/drawing/2014/main" id="{63EF2562-C859-C54E-844A-369396E14966}"/>
              </a:ext>
            </a:extLst>
          </p:cNvPr>
          <p:cNvSpPr txBox="1"/>
          <p:nvPr/>
        </p:nvSpPr>
        <p:spPr>
          <a:xfrm>
            <a:off x="939452" y="6087649"/>
            <a:ext cx="6417141" cy="646331"/>
          </a:xfrm>
          <a:prstGeom prst="rect">
            <a:avLst/>
          </a:prstGeom>
          <a:noFill/>
        </p:spPr>
        <p:txBody>
          <a:bodyPr wrap="none" rtlCol="0">
            <a:spAutoFit/>
          </a:bodyPr>
          <a:lstStyle/>
          <a:p>
            <a:r>
              <a:rPr lang="en-US" dirty="0"/>
              <a:t>In this application space, mean quantities are not enough!</a:t>
            </a:r>
          </a:p>
          <a:p>
            <a:r>
              <a:rPr lang="en-US" dirty="0"/>
              <a:t>The PDF for wall shear is desired to be modeled accurately</a:t>
            </a:r>
          </a:p>
        </p:txBody>
      </p:sp>
    </p:spTree>
    <p:extLst>
      <p:ext uri="{BB962C8B-B14F-4D97-AF65-F5344CB8AC3E}">
        <p14:creationId xmlns:p14="http://schemas.microsoft.com/office/powerpoint/2010/main" val="160222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Slide Number Placeholder 2"/>
          <p:cNvSpPr>
            <a:spLocks noGrp="1"/>
          </p:cNvSpPr>
          <p:nvPr>
            <p:ph type="sldNum" sz="quarter" idx="4"/>
          </p:nvPr>
        </p:nvSpPr>
        <p:spPr/>
        <p:txBody>
          <a:bodyPr/>
          <a:lstStyle/>
          <a:p>
            <a:fld id="{4FAB73BC-B049-4115-A692-8D63A059BFB8}" type="slidenum">
              <a:rPr lang="en-US" smtClean="0"/>
              <a:pPr/>
              <a:t>13</a:t>
            </a:fld>
            <a:endParaRPr lang="en-US"/>
          </a:p>
        </p:txBody>
      </p:sp>
      <p:sp>
        <p:nvSpPr>
          <p:cNvPr id="4" name="Text Placeholder 3"/>
          <p:cNvSpPr>
            <a:spLocks noGrp="1"/>
          </p:cNvSpPr>
          <p:nvPr>
            <p:ph type="body" sz="quarter" idx="10"/>
          </p:nvPr>
        </p:nvSpPr>
        <p:spPr>
          <a:xfrm>
            <a:off x="615987" y="1441699"/>
            <a:ext cx="8039498" cy="5297303"/>
          </a:xfrm>
        </p:spPr>
        <p:txBody>
          <a:bodyPr>
            <a:normAutofit/>
          </a:bodyPr>
          <a:lstStyle/>
          <a:p>
            <a:pPr marL="236538" indent="-225425">
              <a:buFont typeface="Arial" charset="0"/>
              <a:buChar char="•"/>
            </a:pPr>
            <a:r>
              <a:rPr lang="en-US" dirty="0"/>
              <a:t>The dynamics of fire is a multi-physics and highly non-linear </a:t>
            </a:r>
          </a:p>
          <a:p>
            <a:pPr marL="236538" indent="-225425">
              <a:buFont typeface="Arial" charset="0"/>
              <a:buChar char="•"/>
            </a:pPr>
            <a:r>
              <a:rPr lang="en-US" dirty="0"/>
              <a:t>As crossflow increases, the likelihood of whirling fire events increases</a:t>
            </a:r>
          </a:p>
          <a:p>
            <a:pPr marL="236538" indent="-225425">
              <a:buFont typeface="Arial" charset="0"/>
              <a:buChar char="•"/>
            </a:pPr>
            <a:r>
              <a:rPr lang="en-US" dirty="0"/>
              <a:t>Damaged bodies/clutter (not discussed) also increases mixing and, hence,</a:t>
            </a:r>
          </a:p>
          <a:p>
            <a:pPr marL="236538" indent="-225425">
              <a:buFont typeface="Arial" charset="0"/>
              <a:buChar char="•"/>
            </a:pPr>
            <a:r>
              <a:rPr lang="en-US" dirty="0"/>
              <a:t>Coupling low-Mach reacting flow with PMR and CHT requires stable and accurate operator split approaches</a:t>
            </a:r>
          </a:p>
          <a:p>
            <a:pPr marL="11113" indent="0">
              <a:buNone/>
            </a:pPr>
            <a:r>
              <a:rPr lang="en-US" b="1" u="sng" dirty="0"/>
              <a:t>Active Research Thrusts</a:t>
            </a:r>
            <a:r>
              <a:rPr lang="en-US" dirty="0"/>
              <a:t>:</a:t>
            </a:r>
          </a:p>
          <a:p>
            <a:pPr marL="236538" indent="-225425">
              <a:buFont typeface="Arial" charset="0"/>
              <a:buChar char="•"/>
            </a:pPr>
            <a:r>
              <a:rPr lang="en-US" dirty="0"/>
              <a:t>Quality numerical methods deployment is required to ensure stable, accurate, and convergent analysis especially when applied to complex geometries</a:t>
            </a:r>
          </a:p>
          <a:p>
            <a:pPr marL="236538" indent="-225425">
              <a:buFont typeface="Arial" charset="0"/>
              <a:buChar char="•"/>
            </a:pPr>
            <a:r>
              <a:rPr lang="en-US" dirty="0"/>
              <a:t>A quality VVUQ effort includes assessment of numerical accuracy, model-form uncertainties, and evaluation of the assumed physics</a:t>
            </a:r>
          </a:p>
          <a:p>
            <a:pPr marL="236538" indent="-225425">
              <a:buFont typeface="Arial" charset="0"/>
              <a:buChar char="•"/>
            </a:pPr>
            <a:r>
              <a:rPr lang="en-US" dirty="0"/>
              <a:t>Automatic uncertainty approaches for LES are developing</a:t>
            </a:r>
          </a:p>
          <a:p>
            <a:pPr marL="236538" indent="-225425">
              <a:buFont typeface="Arial" charset="0"/>
              <a:buChar char="•"/>
            </a:pPr>
            <a:r>
              <a:rPr lang="en-US" dirty="0"/>
              <a:t>DNS can provide valuable insight to complex physics, especially, when capability computing is deployed</a:t>
            </a:r>
          </a:p>
          <a:p>
            <a:pPr marL="236538" indent="-225425">
              <a:buFont typeface="Arial" charset="0"/>
              <a:buChar char="•"/>
            </a:pPr>
            <a:r>
              <a:rPr lang="en-US" dirty="0"/>
              <a:t>Machine learning approaches are being evaluated and developed for wall-modeled LES (CTRSP)</a:t>
            </a:r>
          </a:p>
        </p:txBody>
      </p:sp>
    </p:spTree>
    <p:extLst>
      <p:ext uri="{BB962C8B-B14F-4D97-AF65-F5344CB8AC3E}">
        <p14:creationId xmlns:p14="http://schemas.microsoft.com/office/powerpoint/2010/main" val="428322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Slide Number Placeholder 2"/>
          <p:cNvSpPr>
            <a:spLocks noGrp="1"/>
          </p:cNvSpPr>
          <p:nvPr>
            <p:ph type="sldNum" sz="quarter" idx="4"/>
          </p:nvPr>
        </p:nvSpPr>
        <p:spPr/>
        <p:txBody>
          <a:bodyPr/>
          <a:lstStyle/>
          <a:p>
            <a:fld id="{4FAB73BC-B049-4115-A692-8D63A059BFB8}" type="slidenum">
              <a:rPr lang="en-US" smtClean="0"/>
              <a:pPr/>
              <a:t>14</a:t>
            </a:fld>
            <a:endParaRPr lang="en-US"/>
          </a:p>
        </p:txBody>
      </p:sp>
      <p:sp>
        <p:nvSpPr>
          <p:cNvPr id="4" name="Text Placeholder 3"/>
          <p:cNvSpPr>
            <a:spLocks noGrp="1"/>
          </p:cNvSpPr>
          <p:nvPr>
            <p:ph type="body" sz="quarter" idx="10"/>
          </p:nvPr>
        </p:nvSpPr>
        <p:spPr>
          <a:xfrm>
            <a:off x="615987" y="1441700"/>
            <a:ext cx="8039498" cy="4733632"/>
          </a:xfrm>
        </p:spPr>
        <p:txBody>
          <a:bodyPr>
            <a:normAutofit/>
          </a:bodyPr>
          <a:lstStyle/>
          <a:p>
            <a:pPr marL="11113" indent="0">
              <a:buNone/>
            </a:pPr>
            <a:r>
              <a:rPr lang="en-US" dirty="0"/>
              <a:t>Funding:</a:t>
            </a:r>
          </a:p>
          <a:p>
            <a:pPr marL="296863" indent="-285750">
              <a:buFont typeface="Arial" panose="020B0604020202020204" pitchFamily="34" charset="0"/>
              <a:buChar char="•"/>
            </a:pPr>
            <a:r>
              <a:rPr lang="en-US" dirty="0"/>
              <a:t>ASC Integrated Codes, Physics and Engineering Models, and Verification and Validation portfolios</a:t>
            </a:r>
          </a:p>
          <a:p>
            <a:pPr marL="296863" indent="-285750">
              <a:buFont typeface="Arial" panose="020B0604020202020204" pitchFamily="34" charset="0"/>
              <a:buChar char="•"/>
            </a:pPr>
            <a:r>
              <a:rPr lang="en-US" dirty="0" err="1"/>
              <a:t>Exascale</a:t>
            </a:r>
            <a:r>
              <a:rPr lang="en-US" dirty="0"/>
              <a:t> Computing Project (17-SC-20-SC)</a:t>
            </a:r>
          </a:p>
          <a:p>
            <a:pPr marL="296863" indent="-285750">
              <a:buFont typeface="Arial" panose="020B0604020202020204" pitchFamily="34" charset="0"/>
              <a:buChar char="•"/>
            </a:pPr>
            <a:r>
              <a:rPr lang="en-US" dirty="0"/>
              <a:t>Sandia National Laboratories Staff:</a:t>
            </a:r>
          </a:p>
          <a:p>
            <a:pPr marL="455977" lvl="1" indent="-225425">
              <a:buFont typeface="Arial" charset="0"/>
              <a:buChar char="•"/>
            </a:pPr>
            <a:r>
              <a:rPr lang="en-US" dirty="0"/>
              <a:t>Dr. Alex Brown (square quiescent fire simulation)</a:t>
            </a:r>
          </a:p>
          <a:p>
            <a:pPr marL="455977" lvl="1" indent="-225425">
              <a:buFont typeface="Arial" charset="0"/>
              <a:buChar char="•"/>
            </a:pPr>
            <a:r>
              <a:rPr lang="en-US" dirty="0"/>
              <a:t>Dr. Sarah Scott (fire in crossflow partnership activities)</a:t>
            </a:r>
          </a:p>
          <a:p>
            <a:pPr marL="455977" lvl="1" indent="-225425">
              <a:buFont typeface="Arial" charset="0"/>
              <a:buChar char="•"/>
            </a:pPr>
            <a:r>
              <a:rPr lang="en-US" dirty="0"/>
              <a:t>Dr. Matt Barone (</a:t>
            </a:r>
            <a:r>
              <a:rPr lang="en-US"/>
              <a:t>machine-learning partnership research </a:t>
            </a:r>
            <a:r>
              <a:rPr lang="en-US" dirty="0"/>
              <a:t>thrust)</a:t>
            </a:r>
          </a:p>
          <a:p>
            <a:pPr marL="236538" indent="-225425">
              <a:buFont typeface="Arial" charset="0"/>
              <a:buChar char="•"/>
            </a:pPr>
            <a:endParaRPr lang="en-US" dirty="0"/>
          </a:p>
        </p:txBody>
      </p:sp>
    </p:spTree>
    <p:extLst>
      <p:ext uri="{BB962C8B-B14F-4D97-AF65-F5344CB8AC3E}">
        <p14:creationId xmlns:p14="http://schemas.microsoft.com/office/powerpoint/2010/main" val="16478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FAB73BC-B049-4115-A692-8D63A059BFB8}" type="slidenum">
              <a:rPr lang="en-US" smtClean="0"/>
              <a:pPr/>
              <a:t>15</a:t>
            </a:fld>
            <a:endParaRPr lang="en-US" dirty="0"/>
          </a:p>
        </p:txBody>
      </p:sp>
      <p:sp>
        <p:nvSpPr>
          <p:cNvPr id="13" name="TextBox 12">
            <a:extLst>
              <a:ext uri="{FF2B5EF4-FFF2-40B4-BE49-F238E27FC236}">
                <a16:creationId xmlns:a16="http://schemas.microsoft.com/office/drawing/2014/main" id="{027AB98B-2782-FE40-AB3F-7845869F6EED}"/>
              </a:ext>
            </a:extLst>
          </p:cNvPr>
          <p:cNvSpPr txBox="1"/>
          <p:nvPr/>
        </p:nvSpPr>
        <p:spPr>
          <a:xfrm>
            <a:off x="455561" y="1513821"/>
            <a:ext cx="8558497" cy="2923877"/>
          </a:xfrm>
          <a:prstGeom prst="rect">
            <a:avLst/>
          </a:prstGeom>
          <a:noFill/>
        </p:spPr>
        <p:txBody>
          <a:bodyPr wrap="square" rtlCol="0">
            <a:spAutoFit/>
          </a:bodyPr>
          <a:lstStyle/>
          <a:p>
            <a:r>
              <a:rPr lang="en-US" sz="2000" i="1" dirty="0">
                <a:latin typeface="Lucida Sans" charset="0"/>
                <a:ea typeface="Lucida Sans" charset="0"/>
                <a:cs typeface="Lucida Sans" charset="0"/>
              </a:rPr>
              <a:t>“Indeed, all I can say to you at the end of these lectures (for we must come to an end at one time or other) is to express a wish that you may, in your generation, be fit to compare to a candle; that your may like it, shine as lights to those about you; that, in all your actions, you may justify the beauty of the taper by making your deeds honorable and effectual in the discharge of your duty to your fellow-men.”</a:t>
            </a:r>
          </a:p>
          <a:p>
            <a:endParaRPr lang="en-US" sz="2000" i="1" dirty="0">
              <a:latin typeface="Lucida Sans" charset="0"/>
              <a:ea typeface="Lucida Sans" charset="0"/>
              <a:cs typeface="Lucida Sans" charset="0"/>
            </a:endParaRPr>
          </a:p>
          <a:p>
            <a:r>
              <a:rPr lang="en-US" sz="2400" dirty="0"/>
              <a:t>	The Chemical History of a Candle, Michael Faraday (1791-1867)</a:t>
            </a:r>
          </a:p>
        </p:txBody>
      </p:sp>
      <p:pic>
        <p:nvPicPr>
          <p:cNvPr id="15" name="Picture 14">
            <a:extLst>
              <a:ext uri="{FF2B5EF4-FFF2-40B4-BE49-F238E27FC236}">
                <a16:creationId xmlns:a16="http://schemas.microsoft.com/office/drawing/2014/main" id="{B5FBDE78-137D-EE4C-B1F5-875946648D9B}"/>
              </a:ext>
            </a:extLst>
          </p:cNvPr>
          <p:cNvPicPr>
            <a:picLocks noChangeAspect="1"/>
          </p:cNvPicPr>
          <p:nvPr/>
        </p:nvPicPr>
        <p:blipFill>
          <a:blip r:embed="rId2"/>
          <a:stretch>
            <a:fillRect/>
          </a:stretch>
        </p:blipFill>
        <p:spPr>
          <a:xfrm>
            <a:off x="575828" y="4932180"/>
            <a:ext cx="905581" cy="1143410"/>
          </a:xfrm>
          <a:prstGeom prst="rect">
            <a:avLst/>
          </a:prstGeom>
        </p:spPr>
      </p:pic>
      <p:pic>
        <p:nvPicPr>
          <p:cNvPr id="5" name="Picture 4">
            <a:extLst>
              <a:ext uri="{FF2B5EF4-FFF2-40B4-BE49-F238E27FC236}">
                <a16:creationId xmlns:a16="http://schemas.microsoft.com/office/drawing/2014/main" id="{E5DA3F26-7092-7F42-A1B7-E206BB36257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29558" y="4338965"/>
            <a:ext cx="1965325" cy="1828800"/>
          </a:xfrm>
          <a:prstGeom prst="rect">
            <a:avLst/>
          </a:prstGeom>
        </p:spPr>
      </p:pic>
      <p:pic>
        <p:nvPicPr>
          <p:cNvPr id="6" name="Picture 5">
            <a:extLst>
              <a:ext uri="{FF2B5EF4-FFF2-40B4-BE49-F238E27FC236}">
                <a16:creationId xmlns:a16="http://schemas.microsoft.com/office/drawing/2014/main" id="{2E0DE64C-2168-DC4F-A517-5C6761A0953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734809" y="4338965"/>
            <a:ext cx="1965325" cy="1828800"/>
          </a:xfrm>
          <a:prstGeom prst="rect">
            <a:avLst/>
          </a:prstGeom>
        </p:spPr>
      </p:pic>
      <p:pic>
        <p:nvPicPr>
          <p:cNvPr id="7" name="Picture 6">
            <a:extLst>
              <a:ext uri="{FF2B5EF4-FFF2-40B4-BE49-F238E27FC236}">
                <a16:creationId xmlns:a16="http://schemas.microsoft.com/office/drawing/2014/main" id="{38337CD1-51F2-3644-939C-05BE6178195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840060" y="4338965"/>
            <a:ext cx="1965325" cy="1828800"/>
          </a:xfrm>
          <a:prstGeom prst="rect">
            <a:avLst/>
          </a:prstGeom>
        </p:spPr>
      </p:pic>
      <p:sp>
        <p:nvSpPr>
          <p:cNvPr id="2" name="TextBox 1">
            <a:extLst>
              <a:ext uri="{FF2B5EF4-FFF2-40B4-BE49-F238E27FC236}">
                <a16:creationId xmlns:a16="http://schemas.microsoft.com/office/drawing/2014/main" id="{17AD3F03-A26D-FD44-9DBD-4B7578C0E20C}"/>
              </a:ext>
            </a:extLst>
          </p:cNvPr>
          <p:cNvSpPr txBox="1"/>
          <p:nvPr/>
        </p:nvSpPr>
        <p:spPr>
          <a:xfrm>
            <a:off x="2829208" y="6211669"/>
            <a:ext cx="6012493" cy="646331"/>
          </a:xfrm>
          <a:prstGeom prst="rect">
            <a:avLst/>
          </a:prstGeom>
          <a:noFill/>
        </p:spPr>
        <p:txBody>
          <a:bodyPr wrap="square" rtlCol="0">
            <a:spAutoFit/>
          </a:bodyPr>
          <a:lstStyle/>
          <a:p>
            <a:r>
              <a:rPr lang="en-US" sz="1200" dirty="0"/>
              <a:t>Vertical plane of vorticity shadings with near-wall impingement plane of temperature shadings for the 300C inlet jet temperature. For this jet sequence, six restarts were required (each using the full 24-hour Trinity KNL run time limit). </a:t>
            </a:r>
          </a:p>
        </p:txBody>
      </p:sp>
      <p:pic>
        <p:nvPicPr>
          <p:cNvPr id="9" name="Picture 8">
            <a:extLst>
              <a:ext uri="{FF2B5EF4-FFF2-40B4-BE49-F238E27FC236}">
                <a16:creationId xmlns:a16="http://schemas.microsoft.com/office/drawing/2014/main" id="{30D9CD55-7191-CB48-83AF-F8BFE602B316}"/>
              </a:ext>
            </a:extLst>
          </p:cNvPr>
          <p:cNvPicPr>
            <a:picLocks noChangeAspect="1"/>
          </p:cNvPicPr>
          <p:nvPr/>
        </p:nvPicPr>
        <p:blipFill>
          <a:blip r:embed="rId6"/>
          <a:stretch>
            <a:fillRect/>
          </a:stretch>
        </p:blipFill>
        <p:spPr>
          <a:xfrm>
            <a:off x="6037544" y="209958"/>
            <a:ext cx="2130749" cy="1303863"/>
          </a:xfrm>
          <a:prstGeom prst="rect">
            <a:avLst/>
          </a:prstGeom>
        </p:spPr>
      </p:pic>
    </p:spTree>
    <p:extLst>
      <p:ext uri="{BB962C8B-B14F-4D97-AF65-F5344CB8AC3E}">
        <p14:creationId xmlns:p14="http://schemas.microsoft.com/office/powerpoint/2010/main" val="42485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7543800" cy="570225"/>
          </a:xfrm>
        </p:spPr>
        <p:txBody>
          <a:bodyPr/>
          <a:lstStyle/>
          <a:p>
            <a:r>
              <a:rPr lang="en-US" dirty="0"/>
              <a:t>Seminar Announcement</a:t>
            </a:r>
          </a:p>
        </p:txBody>
      </p:sp>
      <p:sp>
        <p:nvSpPr>
          <p:cNvPr id="3" name="Slide Number Placeholder 2"/>
          <p:cNvSpPr>
            <a:spLocks noGrp="1"/>
          </p:cNvSpPr>
          <p:nvPr>
            <p:ph type="sldNum" sz="quarter" idx="4"/>
          </p:nvPr>
        </p:nvSpPr>
        <p:spPr/>
        <p:txBody>
          <a:bodyPr/>
          <a:lstStyle/>
          <a:p>
            <a:fld id="{4FAB73BC-B049-4115-A692-8D63A059BFB8}" type="slidenum">
              <a:rPr lang="en-US" smtClean="0"/>
              <a:pPr/>
              <a:t>16</a:t>
            </a:fld>
            <a:endParaRPr lang="en-US" dirty="0"/>
          </a:p>
        </p:txBody>
      </p:sp>
      <p:sp>
        <p:nvSpPr>
          <p:cNvPr id="11" name="Rectangle 10"/>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8">
            <a:extLst>
              <a:ext uri="{FF2B5EF4-FFF2-40B4-BE49-F238E27FC236}">
                <a16:creationId xmlns:a16="http://schemas.microsoft.com/office/drawing/2014/main" id="{0E3BC9A5-402E-0948-8475-39B121B5C713}"/>
              </a:ext>
            </a:extLst>
          </p:cNvPr>
          <p:cNvSpPr>
            <a:spLocks noGrp="1"/>
          </p:cNvSpPr>
          <p:nvPr>
            <p:ph type="body" sz="quarter" idx="10"/>
          </p:nvPr>
        </p:nvSpPr>
        <p:spPr>
          <a:xfrm>
            <a:off x="615987" y="1441700"/>
            <a:ext cx="7543800" cy="5235771"/>
          </a:xfrm>
        </p:spPr>
        <p:txBody>
          <a:bodyPr>
            <a:normAutofit fontScale="70000" lnSpcReduction="20000"/>
          </a:bodyPr>
          <a:lstStyle/>
          <a:p>
            <a:r>
              <a:rPr lang="en-US" dirty="0"/>
              <a:t>Title: An Evolution of a Mindset:  A Historical Perspective on Sandia National Laboratories Fire Science Philosophy</a:t>
            </a:r>
          </a:p>
          <a:p>
            <a:r>
              <a:rPr lang="en-US" i="1" dirty="0"/>
              <a:t>Abstract</a:t>
            </a:r>
            <a:r>
              <a:rPr lang="en-US" dirty="0"/>
              <a:t>: </a:t>
            </a:r>
          </a:p>
          <a:p>
            <a:r>
              <a:rPr lang="en-US" dirty="0"/>
              <a:t>Sandia National Laboratories continues to develop and deploy a comprehensive experimental, modeling, and simulation program whose goal is to drive foundational advancements in fire physics understanding. The abnormal thermal environment, which is classically characterized as a highly </a:t>
            </a:r>
            <a:r>
              <a:rPr lang="en-US" dirty="0" err="1"/>
              <a:t>sooting</a:t>
            </a:r>
            <a:r>
              <a:rPr lang="en-US" dirty="0"/>
              <a:t> hydrocarbon combustion event, arises during an accident scenario in which a breached liquid inventory reacts. Fully or partly engulfed objects subjected to an abnormal thermal environment are both radiatively and convectively heated. This multi-physics event can be defined as a low-Mach, turbulent reacting flow coupled to soot transport, thermal radiation, and thermal response. Accident use-cases that include propellants or carbon fiber-based materials add Eulerian/point-particle </a:t>
            </a:r>
            <a:r>
              <a:rPr lang="en-US" dirty="0" err="1"/>
              <a:t>Lagrangian</a:t>
            </a:r>
            <a:r>
              <a:rPr lang="en-US" dirty="0"/>
              <a:t> physics and/or heterogenous combustion coupling, respectively. In fact, over the past three decades, representative accident scenarios of interest have changed. For example, early use-cases focused on large-scale hydrocarbon outdoor pool fires (JP-8) in quiescent conditions. Recent experimental and theoretical research efforts have demonstrated that the inclusion of an environmental cross-flow dramatically augments heat loading to objects due to increased fuel/air mixing efficiency that counter-rotating vortex structures provide. In the most extreme case, fire whirls are present. Fire whirling phenomena are characterized by tornadic-like fluid pockets of reacting flow whose formation is dictated by the coupling of buoyant acceleration from the fire in the presence of environmental cross flow. </a:t>
            </a:r>
          </a:p>
          <a:p>
            <a:r>
              <a:rPr lang="en-US" dirty="0"/>
              <a:t>In this presentation, a history of fire physics understanding at Sandia National Laboratories Engineering Science Center will be provided. This journey will describe an evolution of mindset in fire mechanics understanding whose inception shares lineage with “The Chemical History of a Candle” [1] and extends to complex fire whirling behavior. The link between this evolution of a mindset/understanding and required experimental, modeling, and simulation pathways will be outlined. Fire experimental and simulation findings will be provided, in addition to an overview of fire physics fundamentals. The presentation will also include recent verification and validation research findings and numerical advances that map to a required fluid mechanics paradigm shift: blunt transition from Reynolds- Averaged </a:t>
            </a:r>
            <a:r>
              <a:rPr lang="en-US" dirty="0" err="1"/>
              <a:t>Navier</a:t>
            </a:r>
            <a:r>
              <a:rPr lang="en-US" dirty="0"/>
              <a:t>-Stokes (RANS) approaches to the incorporation of higher-fidelity turbulence simulation constructs such a large-eddy simulation (LES) and direct numerical simulation (DNS). Finally, future research paths will be outlined including accurate, low-dissipation low-Mach methods, VVUQ methods, and machine-learned wall-modeled LES </a:t>
            </a:r>
            <a:r>
              <a:rPr lang="en-US" dirty="0" err="1"/>
              <a:t>appraoches</a:t>
            </a:r>
            <a:r>
              <a:rPr lang="en-US" dirty="0"/>
              <a:t>. </a:t>
            </a:r>
          </a:p>
          <a:p>
            <a:r>
              <a:rPr lang="en-US" b="1" i="1" dirty="0"/>
              <a:t>[1] The Chemical History of a Candle</a:t>
            </a:r>
            <a:r>
              <a:rPr lang="en-US" dirty="0"/>
              <a:t>, Michael Faraday, Royal Institution “Christmas lectures for young people”, 1825. </a:t>
            </a:r>
          </a:p>
          <a:p>
            <a:endParaRPr lang="en-US" dirty="0"/>
          </a:p>
        </p:txBody>
      </p:sp>
    </p:spTree>
    <p:extLst>
      <p:ext uri="{BB962C8B-B14F-4D97-AF65-F5344CB8AC3E}">
        <p14:creationId xmlns:p14="http://schemas.microsoft.com/office/powerpoint/2010/main" val="132568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Complex Non-Conformal and Meshing Drivers</a:t>
            </a:r>
          </a:p>
        </p:txBody>
      </p:sp>
      <p:sp>
        <p:nvSpPr>
          <p:cNvPr id="2" name="Slide Number Placeholder 1"/>
          <p:cNvSpPr>
            <a:spLocks noGrp="1"/>
          </p:cNvSpPr>
          <p:nvPr>
            <p:ph type="sldNum" sz="quarter" idx="4"/>
          </p:nvPr>
        </p:nvSpPr>
        <p:spPr/>
        <p:txBody>
          <a:bodyPr/>
          <a:lstStyle/>
          <a:p>
            <a:fld id="{4FAB73BC-B049-4115-A692-8D63A059BFB8}" type="slidenum">
              <a:rPr lang="en-US" smtClean="0"/>
              <a:pPr/>
              <a:t>2</a:t>
            </a:fld>
            <a:endParaRPr lang="en-US" dirty="0"/>
          </a:p>
        </p:txBody>
      </p:sp>
      <p:pic>
        <p:nvPicPr>
          <p:cNvPr id="5" name="V27Qbluenew_1_29.mp4">
            <a:hlinkClick r:id="" action="ppaction://media"/>
            <a:extLst>
              <a:ext uri="{FF2B5EF4-FFF2-40B4-BE49-F238E27FC236}">
                <a16:creationId xmlns:a16="http://schemas.microsoft.com/office/drawing/2014/main" id="{ACCC4327-91A0-754E-984D-B0CE5921F1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0237" y="998594"/>
            <a:ext cx="4796367" cy="4572000"/>
          </a:xfrm>
          <a:prstGeom prst="rect">
            <a:avLst/>
          </a:prstGeom>
        </p:spPr>
      </p:pic>
      <p:sp>
        <p:nvSpPr>
          <p:cNvPr id="6" name="TextBox 5">
            <a:extLst>
              <a:ext uri="{FF2B5EF4-FFF2-40B4-BE49-F238E27FC236}">
                <a16:creationId xmlns:a16="http://schemas.microsoft.com/office/drawing/2014/main" id="{AC040ADE-994E-EA47-AAE8-4CE3111213E9}"/>
              </a:ext>
            </a:extLst>
          </p:cNvPr>
          <p:cNvSpPr txBox="1"/>
          <p:nvPr/>
        </p:nvSpPr>
        <p:spPr>
          <a:xfrm>
            <a:off x="1000132" y="6069083"/>
            <a:ext cx="7513212" cy="646331"/>
          </a:xfrm>
          <a:prstGeom prst="rect">
            <a:avLst/>
          </a:prstGeom>
          <a:noFill/>
        </p:spPr>
        <p:txBody>
          <a:bodyPr wrap="none" rtlCol="0">
            <a:spAutoFit/>
          </a:bodyPr>
          <a:lstStyle/>
          <a:p>
            <a:pPr algn="ctr"/>
            <a:r>
              <a:rPr lang="en-US" dirty="0"/>
              <a:t>Wind energy applications drive overset and sliding mesh</a:t>
            </a:r>
          </a:p>
          <a:p>
            <a:pPr algn="ctr"/>
            <a:r>
              <a:rPr lang="en-US" dirty="0"/>
              <a:t>(Vestas V27 225 kW wind turbine simulation), see https://</a:t>
            </a:r>
            <a:r>
              <a:rPr lang="en-US" dirty="0" err="1"/>
              <a:t>ExaWind.org</a:t>
            </a:r>
            <a:endParaRPr lang="en-US" dirty="0"/>
          </a:p>
        </p:txBody>
      </p:sp>
      <p:pic>
        <p:nvPicPr>
          <p:cNvPr id="3" name="Picture 2">
            <a:extLst>
              <a:ext uri="{FF2B5EF4-FFF2-40B4-BE49-F238E27FC236}">
                <a16:creationId xmlns:a16="http://schemas.microsoft.com/office/drawing/2014/main" id="{4E1E1C11-647E-7543-B15C-78F6D8A1621C}"/>
              </a:ext>
            </a:extLst>
          </p:cNvPr>
          <p:cNvPicPr>
            <a:picLocks noChangeAspect="1"/>
          </p:cNvPicPr>
          <p:nvPr/>
        </p:nvPicPr>
        <p:blipFill>
          <a:blip r:embed="rId5"/>
          <a:stretch>
            <a:fillRect/>
          </a:stretch>
        </p:blipFill>
        <p:spPr>
          <a:xfrm>
            <a:off x="5296604" y="998594"/>
            <a:ext cx="3222652" cy="1810916"/>
          </a:xfrm>
          <a:prstGeom prst="rect">
            <a:avLst/>
          </a:prstGeom>
        </p:spPr>
      </p:pic>
      <p:pic>
        <p:nvPicPr>
          <p:cNvPr id="9" name="Picture 8">
            <a:extLst>
              <a:ext uri="{FF2B5EF4-FFF2-40B4-BE49-F238E27FC236}">
                <a16:creationId xmlns:a16="http://schemas.microsoft.com/office/drawing/2014/main" id="{EDF4AA90-F002-754C-9B60-4F33F85D61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8911" y="2876531"/>
            <a:ext cx="2198624" cy="2802294"/>
          </a:xfrm>
          <a:prstGeom prst="rect">
            <a:avLst/>
          </a:prstGeom>
        </p:spPr>
      </p:pic>
      <p:pic>
        <p:nvPicPr>
          <p:cNvPr id="8" name="Picture 7">
            <a:extLst>
              <a:ext uri="{FF2B5EF4-FFF2-40B4-BE49-F238E27FC236}">
                <a16:creationId xmlns:a16="http://schemas.microsoft.com/office/drawing/2014/main" id="{91876AE2-FCC9-3A48-A765-C2B95FB254EC}"/>
              </a:ext>
            </a:extLst>
          </p:cNvPr>
          <p:cNvPicPr>
            <a:picLocks noChangeAspect="1"/>
          </p:cNvPicPr>
          <p:nvPr/>
        </p:nvPicPr>
        <p:blipFill>
          <a:blip r:embed="rId7"/>
          <a:stretch>
            <a:fillRect/>
          </a:stretch>
        </p:blipFill>
        <p:spPr>
          <a:xfrm>
            <a:off x="7339122" y="3028650"/>
            <a:ext cx="1420484" cy="1161402"/>
          </a:xfrm>
          <a:prstGeom prst="rect">
            <a:avLst/>
          </a:prstGeom>
        </p:spPr>
      </p:pic>
      <p:pic>
        <p:nvPicPr>
          <p:cNvPr id="10" name="Picture 9">
            <a:extLst>
              <a:ext uri="{FF2B5EF4-FFF2-40B4-BE49-F238E27FC236}">
                <a16:creationId xmlns:a16="http://schemas.microsoft.com/office/drawing/2014/main" id="{DC2B0941-FEC9-4645-B67A-D323D22AC4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63274" y="4318297"/>
            <a:ext cx="1785763" cy="1437887"/>
          </a:xfrm>
          <a:prstGeom prst="rect">
            <a:avLst/>
          </a:prstGeom>
        </p:spPr>
      </p:pic>
    </p:spTree>
    <p:extLst>
      <p:ext uri="{BB962C8B-B14F-4D97-AF65-F5344CB8AC3E}">
        <p14:creationId xmlns:p14="http://schemas.microsoft.com/office/powerpoint/2010/main" val="14115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Design-order Mesh Constructs for Non-Conformal Interfaces</a:t>
            </a:r>
          </a:p>
        </p:txBody>
      </p:sp>
      <p:sp>
        <p:nvSpPr>
          <p:cNvPr id="2" name="Slide Number Placeholder 1"/>
          <p:cNvSpPr>
            <a:spLocks noGrp="1"/>
          </p:cNvSpPr>
          <p:nvPr>
            <p:ph type="sldNum" sz="quarter" idx="4"/>
          </p:nvPr>
        </p:nvSpPr>
        <p:spPr/>
        <p:txBody>
          <a:bodyPr/>
          <a:lstStyle/>
          <a:p>
            <a:fld id="{4FAB73BC-B049-4115-A692-8D63A059BFB8}" type="slidenum">
              <a:rPr lang="en-US" smtClean="0"/>
              <a:pPr/>
              <a:t>3</a:t>
            </a:fld>
            <a:endParaRPr lang="en-US" dirty="0"/>
          </a:p>
        </p:txBody>
      </p:sp>
      <p:sp>
        <p:nvSpPr>
          <p:cNvPr id="203" name="Rectangle 202">
            <a:extLst>
              <a:ext uri="{FF2B5EF4-FFF2-40B4-BE49-F238E27FC236}">
                <a16:creationId xmlns:a16="http://schemas.microsoft.com/office/drawing/2014/main" id="{1C5C01A5-E3D6-9943-B860-8D8A1AED2B82}"/>
              </a:ext>
            </a:extLst>
          </p:cNvPr>
          <p:cNvSpPr/>
          <p:nvPr/>
        </p:nvSpPr>
        <p:spPr>
          <a:xfrm>
            <a:off x="231353" y="2975305"/>
            <a:ext cx="5832174" cy="3596950"/>
          </a:xfrm>
          <a:prstGeom prst="rect">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5" name="Picture 204" descr="spdEq28.tiff">
            <a:extLst>
              <a:ext uri="{FF2B5EF4-FFF2-40B4-BE49-F238E27FC236}">
                <a16:creationId xmlns:a16="http://schemas.microsoft.com/office/drawing/2014/main" id="{F2F28BF6-0190-694B-B014-8F503E58B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43" y="3075858"/>
            <a:ext cx="5681577" cy="3406977"/>
          </a:xfrm>
          <a:prstGeom prst="rect">
            <a:avLst/>
          </a:prstGeom>
        </p:spPr>
      </p:pic>
      <p:sp>
        <p:nvSpPr>
          <p:cNvPr id="206" name="Text Placeholder 4">
            <a:extLst>
              <a:ext uri="{FF2B5EF4-FFF2-40B4-BE49-F238E27FC236}">
                <a16:creationId xmlns:a16="http://schemas.microsoft.com/office/drawing/2014/main" id="{10CFE1FA-096B-7147-8CBC-139DD4A28001}"/>
              </a:ext>
            </a:extLst>
          </p:cNvPr>
          <p:cNvSpPr>
            <a:spLocks noGrp="1"/>
          </p:cNvSpPr>
          <p:nvPr>
            <p:ph type="body" sz="quarter" idx="10"/>
          </p:nvPr>
        </p:nvSpPr>
        <p:spPr>
          <a:xfrm>
            <a:off x="615987" y="1441700"/>
            <a:ext cx="4571833" cy="3306153"/>
          </a:xfrm>
        </p:spPr>
        <p:txBody>
          <a:bodyPr/>
          <a:lstStyle/>
          <a:p>
            <a:pPr marL="230188" indent="-222250">
              <a:buFont typeface="Arial" charset="0"/>
              <a:buChar char="•"/>
            </a:pPr>
            <a:r>
              <a:rPr lang="en-US" dirty="0"/>
              <a:t>Non-conformal and overset methods provides ease of meshing and, when required, mesh motion</a:t>
            </a:r>
          </a:p>
          <a:p>
            <a:pPr marL="230188" indent="-222250">
              <a:buFont typeface="Arial" charset="0"/>
              <a:buChar char="•"/>
            </a:pPr>
            <a:r>
              <a:rPr lang="en-US" dirty="0"/>
              <a:t>Design-order hybrid DG/CVFEM established, see: Domino, </a:t>
            </a:r>
            <a:r>
              <a:rPr lang="en-US" i="1" dirty="0"/>
              <a:t>JCP</a:t>
            </a:r>
            <a:r>
              <a:rPr lang="en-US" dirty="0"/>
              <a:t>, 2018</a:t>
            </a:r>
          </a:p>
        </p:txBody>
      </p:sp>
      <p:pic>
        <p:nvPicPr>
          <p:cNvPr id="207" name="Picture 206">
            <a:extLst>
              <a:ext uri="{FF2B5EF4-FFF2-40B4-BE49-F238E27FC236}">
                <a16:creationId xmlns:a16="http://schemas.microsoft.com/office/drawing/2014/main" id="{FA6AE21E-B560-EE41-A53A-C09A5407D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210" y="5276080"/>
            <a:ext cx="1605258" cy="1274934"/>
          </a:xfrm>
          <a:prstGeom prst="rect">
            <a:avLst/>
          </a:prstGeom>
        </p:spPr>
      </p:pic>
      <p:pic>
        <p:nvPicPr>
          <p:cNvPr id="208" name="Picture 207">
            <a:extLst>
              <a:ext uri="{FF2B5EF4-FFF2-40B4-BE49-F238E27FC236}">
                <a16:creationId xmlns:a16="http://schemas.microsoft.com/office/drawing/2014/main" id="{8A70CC00-856F-A440-B99F-454B2D05C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254" y="2575827"/>
            <a:ext cx="2201924" cy="2849548"/>
          </a:xfrm>
          <a:prstGeom prst="rect">
            <a:avLst/>
          </a:prstGeom>
        </p:spPr>
      </p:pic>
      <p:sp>
        <p:nvSpPr>
          <p:cNvPr id="12" name="TextBox 11">
            <a:extLst>
              <a:ext uri="{FF2B5EF4-FFF2-40B4-BE49-F238E27FC236}">
                <a16:creationId xmlns:a16="http://schemas.microsoft.com/office/drawing/2014/main" id="{576E7E65-5CEF-654D-9D63-0B0AFFFC03C0}"/>
              </a:ext>
            </a:extLst>
          </p:cNvPr>
          <p:cNvSpPr txBox="1"/>
          <p:nvPr/>
        </p:nvSpPr>
        <p:spPr>
          <a:xfrm>
            <a:off x="6672383" y="6488668"/>
            <a:ext cx="2217274" cy="369332"/>
          </a:xfrm>
          <a:prstGeom prst="rect">
            <a:avLst/>
          </a:prstGeom>
          <a:noFill/>
        </p:spPr>
        <p:txBody>
          <a:bodyPr wrap="none" rtlCol="0">
            <a:spAutoFit/>
          </a:bodyPr>
          <a:lstStyle/>
          <a:p>
            <a:r>
              <a:rPr lang="en-US" dirty="0"/>
              <a:t>Non-conformal MMS</a:t>
            </a:r>
          </a:p>
        </p:txBody>
      </p:sp>
      <p:pic>
        <p:nvPicPr>
          <p:cNvPr id="13" name="Picture 12">
            <a:extLst>
              <a:ext uri="{FF2B5EF4-FFF2-40B4-BE49-F238E27FC236}">
                <a16:creationId xmlns:a16="http://schemas.microsoft.com/office/drawing/2014/main" id="{04DF33B6-5DB0-8B48-BB41-C04403F8505E}"/>
              </a:ext>
            </a:extLst>
          </p:cNvPr>
          <p:cNvPicPr>
            <a:picLocks noChangeAspect="1"/>
          </p:cNvPicPr>
          <p:nvPr/>
        </p:nvPicPr>
        <p:blipFill>
          <a:blip r:embed="rId5"/>
          <a:stretch>
            <a:fillRect/>
          </a:stretch>
        </p:blipFill>
        <p:spPr>
          <a:xfrm>
            <a:off x="5187820" y="862637"/>
            <a:ext cx="3734502" cy="1719668"/>
          </a:xfrm>
          <a:prstGeom prst="rect">
            <a:avLst/>
          </a:prstGeom>
        </p:spPr>
      </p:pic>
      <p:sp>
        <p:nvSpPr>
          <p:cNvPr id="3" name="TextBox 2">
            <a:extLst>
              <a:ext uri="{FF2B5EF4-FFF2-40B4-BE49-F238E27FC236}">
                <a16:creationId xmlns:a16="http://schemas.microsoft.com/office/drawing/2014/main" id="{255F3062-6166-2B4F-ABCF-43581B13A57E}"/>
              </a:ext>
            </a:extLst>
          </p:cNvPr>
          <p:cNvSpPr txBox="1"/>
          <p:nvPr/>
        </p:nvSpPr>
        <p:spPr>
          <a:xfrm>
            <a:off x="1942540" y="6538488"/>
            <a:ext cx="4502451" cy="369332"/>
          </a:xfrm>
          <a:prstGeom prst="rect">
            <a:avLst/>
          </a:prstGeom>
          <a:noFill/>
        </p:spPr>
        <p:txBody>
          <a:bodyPr wrap="none" rtlCol="0">
            <a:spAutoFit/>
          </a:bodyPr>
          <a:lstStyle/>
          <a:p>
            <a:r>
              <a:rPr lang="en-US" dirty="0"/>
              <a:t>Research Thrust: Combine with overset….</a:t>
            </a:r>
          </a:p>
        </p:txBody>
      </p:sp>
    </p:spTree>
    <p:extLst>
      <p:ext uri="{BB962C8B-B14F-4D97-AF65-F5344CB8AC3E}">
        <p14:creationId xmlns:p14="http://schemas.microsoft.com/office/powerpoint/2010/main" val="44834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7543800" cy="570225"/>
          </a:xfrm>
        </p:spPr>
        <p:txBody>
          <a:bodyPr/>
          <a:lstStyle/>
          <a:p>
            <a:r>
              <a:rPr lang="en-US" dirty="0"/>
              <a:t>Research Thrust:</a:t>
            </a:r>
            <a:br>
              <a:rPr lang="en-US" dirty="0"/>
            </a:br>
            <a:r>
              <a:rPr lang="en-US" dirty="0"/>
              <a:t>Foundational advances for Non-isothermal Impinging Jets</a:t>
            </a:r>
          </a:p>
        </p:txBody>
      </p:sp>
      <p:sp>
        <p:nvSpPr>
          <p:cNvPr id="3" name="Slide Number Placeholder 2"/>
          <p:cNvSpPr>
            <a:spLocks noGrp="1"/>
          </p:cNvSpPr>
          <p:nvPr>
            <p:ph type="sldNum" sz="quarter" idx="4"/>
          </p:nvPr>
        </p:nvSpPr>
        <p:spPr/>
        <p:txBody>
          <a:bodyPr/>
          <a:lstStyle/>
          <a:p>
            <a:fld id="{4FAB73BC-B049-4115-A692-8D63A059BFB8}" type="slidenum">
              <a:rPr lang="en-US" smtClean="0"/>
              <a:pPr/>
              <a:t>4</a:t>
            </a:fld>
            <a:endParaRPr lang="en-US" dirty="0"/>
          </a:p>
        </p:txBody>
      </p:sp>
      <p:sp>
        <p:nvSpPr>
          <p:cNvPr id="8" name="Text Placeholder 3"/>
          <p:cNvSpPr>
            <a:spLocks noGrp="1"/>
          </p:cNvSpPr>
          <p:nvPr>
            <p:ph type="body" sz="quarter" idx="10"/>
          </p:nvPr>
        </p:nvSpPr>
        <p:spPr>
          <a:xfrm>
            <a:off x="615987" y="1184990"/>
            <a:ext cx="4355841" cy="5633947"/>
          </a:xfrm>
        </p:spPr>
        <p:txBody>
          <a:bodyPr>
            <a:normAutofit lnSpcReduction="10000"/>
          </a:bodyPr>
          <a:lstStyle/>
          <a:p>
            <a:pPr marL="236538" lvl="1" indent="-225425">
              <a:spcBef>
                <a:spcPts val="900"/>
              </a:spcBef>
              <a:spcAft>
                <a:spcPts val="150"/>
              </a:spcAft>
              <a:buSzPct val="100000"/>
              <a:buFont typeface="Arial" charset="0"/>
              <a:buChar char="•"/>
            </a:pPr>
            <a:r>
              <a:rPr lang="en-US" sz="1800" dirty="0"/>
              <a:t>Systems within the Abnormal Thermal Environment experience pressurization due to internal thermal decomposition of common materials</a:t>
            </a:r>
          </a:p>
          <a:p>
            <a:pPr marL="236538" lvl="1" indent="-225425">
              <a:spcBef>
                <a:spcPts val="900"/>
              </a:spcBef>
              <a:spcAft>
                <a:spcPts val="150"/>
              </a:spcAft>
              <a:buSzPct val="100000"/>
              <a:buFont typeface="Arial" charset="0"/>
              <a:buChar char="•"/>
            </a:pPr>
            <a:r>
              <a:rPr lang="en-US" sz="1800" dirty="0"/>
              <a:t>At critical component pressures, venting of hot combustible gas occurs either by system design or structural failure</a:t>
            </a:r>
          </a:p>
          <a:p>
            <a:pPr marL="236538" lvl="1" indent="-225425">
              <a:spcBef>
                <a:spcPts val="900"/>
              </a:spcBef>
              <a:spcAft>
                <a:spcPts val="150"/>
              </a:spcAft>
              <a:buSzPct val="100000"/>
              <a:buFont typeface="Arial" charset="0"/>
              <a:buChar char="•"/>
            </a:pPr>
            <a:r>
              <a:rPr lang="en-US" sz="1800" dirty="0"/>
              <a:t>Venting events are characterized by an impinging turbulent non-isothermal jet blowdown</a:t>
            </a:r>
          </a:p>
          <a:p>
            <a:pPr marL="236538" lvl="1" indent="-225425">
              <a:spcBef>
                <a:spcPts val="900"/>
              </a:spcBef>
              <a:spcAft>
                <a:spcPts val="150"/>
              </a:spcAft>
              <a:buSzPct val="100000"/>
              <a:buFont typeface="Arial" charset="0"/>
              <a:buChar char="•"/>
            </a:pPr>
            <a:r>
              <a:rPr lang="en-US" sz="1800" dirty="0"/>
              <a:t>Direct Numerical Simulation (DNS) effort is being used to understand low-Mach non-isothermal jet impingement (hot jet, cool surface) heat transfer</a:t>
            </a:r>
          </a:p>
          <a:p>
            <a:pPr marL="236538" lvl="1" indent="-225425">
              <a:spcBef>
                <a:spcPts val="900"/>
              </a:spcBef>
              <a:spcAft>
                <a:spcPts val="150"/>
              </a:spcAft>
              <a:buSzPct val="100000"/>
              <a:buFont typeface="Arial" charset="0"/>
              <a:buChar char="•"/>
            </a:pPr>
            <a:r>
              <a:rPr lang="en-US" sz="1800" dirty="0"/>
              <a:t>Simulations are being run up to 15 billion mesh nodes on up to 384,000 processors (6000 KNL nodes at 64 MPI-rand/node)</a:t>
            </a:r>
          </a:p>
          <a:p>
            <a:pPr marL="236538" lvl="1" indent="-225425">
              <a:spcBef>
                <a:spcPts val="900"/>
              </a:spcBef>
              <a:spcAft>
                <a:spcPts val="150"/>
              </a:spcAft>
              <a:buSzPct val="100000"/>
              <a:buFont typeface="Arial" charset="0"/>
              <a:buChar char="•"/>
            </a:pPr>
            <a:r>
              <a:rPr lang="en-US" sz="1800" dirty="0"/>
              <a:t>This DNS is also supporting Machine-learning objectives for, e.g., ML-based wall-modeled LES, and deep neural network authentication methods development</a:t>
            </a:r>
          </a:p>
          <a:p>
            <a:pPr marL="236538" lvl="1" indent="-225425">
              <a:spcBef>
                <a:spcPts val="900"/>
              </a:spcBef>
              <a:spcAft>
                <a:spcPts val="150"/>
              </a:spcAft>
              <a:buSzPct val="100000"/>
              <a:buFont typeface="Arial" charset="0"/>
              <a:buChar char="•"/>
            </a:pPr>
            <a:endParaRPr lang="en-US" sz="1800" dirty="0"/>
          </a:p>
          <a:p>
            <a:pPr marL="236538" lvl="1" indent="-225425">
              <a:spcBef>
                <a:spcPts val="900"/>
              </a:spcBef>
              <a:spcAft>
                <a:spcPts val="150"/>
              </a:spcAft>
              <a:buSzPct val="100000"/>
              <a:buFont typeface="Arial" charset="0"/>
              <a:buChar char="•"/>
            </a:pPr>
            <a:endParaRPr lang="en-US" sz="1800" dirty="0"/>
          </a:p>
        </p:txBody>
      </p:sp>
      <p:sp>
        <p:nvSpPr>
          <p:cNvPr id="11" name="Rectangle 10"/>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ElemC_Alt2_MdotEntrain_TP.mov">
            <a:hlinkClick r:id="" action="ppaction://media"/>
            <a:extLst>
              <a:ext uri="{FF2B5EF4-FFF2-40B4-BE49-F238E27FC236}">
                <a16:creationId xmlns:a16="http://schemas.microsoft.com/office/drawing/2014/main" id="{EA88C066-0103-4E4E-AAD2-1A1AD1DADEB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69599" y="4270613"/>
            <a:ext cx="3656122" cy="1972382"/>
          </a:xfrm>
          <a:prstGeom prst="rect">
            <a:avLst/>
          </a:prstGeom>
        </p:spPr>
      </p:pic>
      <p:pic>
        <p:nvPicPr>
          <p:cNvPr id="13" name="impJet_T_Q_R1.mov">
            <a:hlinkClick r:id="" action="ppaction://media"/>
            <a:extLst>
              <a:ext uri="{FF2B5EF4-FFF2-40B4-BE49-F238E27FC236}">
                <a16:creationId xmlns:a16="http://schemas.microsoft.com/office/drawing/2014/main" id="{BB978D4B-B33A-8643-B001-5FAA2EAE88B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971828" y="1316832"/>
            <a:ext cx="3657600" cy="2008506"/>
          </a:xfrm>
          <a:prstGeom prst="rect">
            <a:avLst/>
          </a:prstGeom>
        </p:spPr>
      </p:pic>
      <p:sp>
        <p:nvSpPr>
          <p:cNvPr id="4" name="TextBox 3">
            <a:extLst>
              <a:ext uri="{FF2B5EF4-FFF2-40B4-BE49-F238E27FC236}">
                <a16:creationId xmlns:a16="http://schemas.microsoft.com/office/drawing/2014/main" id="{62D4D8D9-7148-7046-A794-2D19E55D894D}"/>
              </a:ext>
            </a:extLst>
          </p:cNvPr>
          <p:cNvSpPr txBox="1"/>
          <p:nvPr/>
        </p:nvSpPr>
        <p:spPr>
          <a:xfrm>
            <a:off x="5490446" y="3694670"/>
            <a:ext cx="2884123" cy="369332"/>
          </a:xfrm>
          <a:prstGeom prst="rect">
            <a:avLst/>
          </a:prstGeom>
          <a:noFill/>
        </p:spPr>
        <p:txBody>
          <a:bodyPr wrap="none" rtlCol="0">
            <a:spAutoFit/>
          </a:bodyPr>
          <a:lstStyle/>
          <a:p>
            <a:r>
              <a:rPr lang="en-US" dirty="0"/>
              <a:t>Un-confined impinging jet</a:t>
            </a:r>
          </a:p>
        </p:txBody>
      </p:sp>
      <p:sp>
        <p:nvSpPr>
          <p:cNvPr id="14" name="TextBox 13">
            <a:extLst>
              <a:ext uri="{FF2B5EF4-FFF2-40B4-BE49-F238E27FC236}">
                <a16:creationId xmlns:a16="http://schemas.microsoft.com/office/drawing/2014/main" id="{14789D93-4FEA-9041-B07F-2A9DD353F641}"/>
              </a:ext>
            </a:extLst>
          </p:cNvPr>
          <p:cNvSpPr txBox="1"/>
          <p:nvPr/>
        </p:nvSpPr>
        <p:spPr>
          <a:xfrm>
            <a:off x="5658761" y="6449606"/>
            <a:ext cx="2547492" cy="369332"/>
          </a:xfrm>
          <a:prstGeom prst="rect">
            <a:avLst/>
          </a:prstGeom>
          <a:noFill/>
        </p:spPr>
        <p:txBody>
          <a:bodyPr wrap="none" rtlCol="0">
            <a:spAutoFit/>
          </a:bodyPr>
          <a:lstStyle/>
          <a:p>
            <a:r>
              <a:rPr lang="en-US" dirty="0"/>
              <a:t>Confined impinging jet</a:t>
            </a:r>
          </a:p>
        </p:txBody>
      </p:sp>
      <p:pic>
        <p:nvPicPr>
          <p:cNvPr id="10" name="Picture 1028" descr="fire">
            <a:extLst>
              <a:ext uri="{FF2B5EF4-FFF2-40B4-BE49-F238E27FC236}">
                <a16:creationId xmlns:a16="http://schemas.microsoft.com/office/drawing/2014/main" id="{0657595D-4598-3044-98CC-BD1250F9846B}"/>
              </a:ext>
            </a:extLst>
          </p:cNvPr>
          <p:cNvPicPr>
            <a:picLocks noChangeAspect="1" noChangeArrowheads="1"/>
          </p:cNvPicPr>
          <p:nvPr/>
        </p:nvPicPr>
        <p:blipFill rotWithShape="1">
          <a:blip r:embed="rId9"/>
          <a:srcRect t="58639" r="69347" b="26688"/>
          <a:stretch/>
        </p:blipFill>
        <p:spPr bwMode="auto">
          <a:xfrm>
            <a:off x="4572000" y="810731"/>
            <a:ext cx="1632639" cy="570226"/>
          </a:xfrm>
          <a:prstGeom prst="rect">
            <a:avLst/>
          </a:prstGeom>
          <a:noFill/>
          <a:ln w="9525">
            <a:noFill/>
            <a:miter lim="800000"/>
            <a:headEnd/>
            <a:tailEnd/>
          </a:ln>
        </p:spPr>
      </p:pic>
      <p:sp>
        <p:nvSpPr>
          <p:cNvPr id="15" name="Rounded Rectangle 14">
            <a:extLst>
              <a:ext uri="{FF2B5EF4-FFF2-40B4-BE49-F238E27FC236}">
                <a16:creationId xmlns:a16="http://schemas.microsoft.com/office/drawing/2014/main" id="{2A4AAE2D-ADE0-CE49-B3CA-A6056D756F70}"/>
              </a:ext>
            </a:extLst>
          </p:cNvPr>
          <p:cNvSpPr/>
          <p:nvPr/>
        </p:nvSpPr>
        <p:spPr>
          <a:xfrm>
            <a:off x="4761190" y="1092232"/>
            <a:ext cx="943915" cy="288725"/>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spTree>
    <p:extLst>
      <p:ext uri="{BB962C8B-B14F-4D97-AF65-F5344CB8AC3E}">
        <p14:creationId xmlns:p14="http://schemas.microsoft.com/office/powerpoint/2010/main" val="395574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00"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1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5000" fill="hold" display="0">
                  <p:stCondLst>
                    <p:cond delay="indefinite"/>
                  </p:stCondLst>
                </p:cTn>
                <p:tgtEl>
                  <p:spTgt spid="12"/>
                </p:tgtEl>
              </p:cMediaNode>
            </p:video>
            <p:video>
              <p:cMediaNode vol="80000">
                <p:cTn id="12" fill="hold" display="0">
                  <p:stCondLst>
                    <p:cond delay="indefinite"/>
                  </p:stCondLst>
                </p:cTn>
                <p:tgtEl>
                  <p:spTgt spid="1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C49132-6489-2441-A1B4-CDED7A984B29}"/>
              </a:ext>
            </a:extLst>
          </p:cNvPr>
          <p:cNvPicPr>
            <a:picLocks noChangeAspect="1"/>
          </p:cNvPicPr>
          <p:nvPr/>
        </p:nvPicPr>
        <p:blipFill rotWithShape="1">
          <a:blip r:embed="rId3"/>
          <a:srcRect l="-856" r="-1"/>
          <a:stretch/>
        </p:blipFill>
        <p:spPr>
          <a:xfrm>
            <a:off x="248828" y="4522512"/>
            <a:ext cx="3061790" cy="1006851"/>
          </a:xfrm>
          <a:prstGeom prst="rect">
            <a:avLst/>
          </a:prstGeom>
        </p:spPr>
      </p:pic>
      <p:pic>
        <p:nvPicPr>
          <p:cNvPr id="15" name="Picture 14">
            <a:extLst>
              <a:ext uri="{FF2B5EF4-FFF2-40B4-BE49-F238E27FC236}">
                <a16:creationId xmlns:a16="http://schemas.microsoft.com/office/drawing/2014/main" id="{146B5B67-4955-D846-928E-978447292DF5}"/>
              </a:ext>
            </a:extLst>
          </p:cNvPr>
          <p:cNvPicPr>
            <a:picLocks noChangeAspect="1"/>
          </p:cNvPicPr>
          <p:nvPr/>
        </p:nvPicPr>
        <p:blipFill>
          <a:blip r:embed="rId4"/>
          <a:stretch>
            <a:fillRect/>
          </a:stretch>
        </p:blipFill>
        <p:spPr>
          <a:xfrm>
            <a:off x="3182052" y="4522512"/>
            <a:ext cx="3035808" cy="1006851"/>
          </a:xfrm>
          <a:prstGeom prst="rect">
            <a:avLst/>
          </a:prstGeom>
        </p:spPr>
      </p:pic>
      <p:sp>
        <p:nvSpPr>
          <p:cNvPr id="22" name="TextBox 21">
            <a:extLst>
              <a:ext uri="{FF2B5EF4-FFF2-40B4-BE49-F238E27FC236}">
                <a16:creationId xmlns:a16="http://schemas.microsoft.com/office/drawing/2014/main" id="{22C26F8C-82E4-DF49-9FEB-075F2558AD2B}"/>
              </a:ext>
            </a:extLst>
          </p:cNvPr>
          <p:cNvSpPr txBox="1"/>
          <p:nvPr/>
        </p:nvSpPr>
        <p:spPr>
          <a:xfrm>
            <a:off x="458704" y="4360673"/>
            <a:ext cx="894129" cy="300082"/>
          </a:xfrm>
          <a:prstGeom prst="rect">
            <a:avLst/>
          </a:prstGeom>
          <a:noFill/>
        </p:spPr>
        <p:txBody>
          <a:bodyPr wrap="square" rtlCol="0">
            <a:spAutoFit/>
          </a:bodyPr>
          <a:lstStyle/>
          <a:p>
            <a:r>
              <a:rPr lang="en-US" sz="1350" dirty="0"/>
              <a:t>Re 8,500</a:t>
            </a:r>
          </a:p>
        </p:txBody>
      </p:sp>
      <p:sp>
        <p:nvSpPr>
          <p:cNvPr id="35" name="Content Placeholder 2">
            <a:extLst>
              <a:ext uri="{FF2B5EF4-FFF2-40B4-BE49-F238E27FC236}">
                <a16:creationId xmlns:a16="http://schemas.microsoft.com/office/drawing/2014/main" id="{DE33A508-D9B4-F741-93CF-463EC37869E6}"/>
              </a:ext>
            </a:extLst>
          </p:cNvPr>
          <p:cNvSpPr txBox="1">
            <a:spLocks/>
          </p:cNvSpPr>
          <p:nvPr/>
        </p:nvSpPr>
        <p:spPr>
          <a:xfrm>
            <a:off x="720648" y="1429233"/>
            <a:ext cx="8298092" cy="531641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28600" indent="-228600">
              <a:buFont typeface="Arial" panose="020B0604020202020204" pitchFamily="34" charset="0"/>
              <a:buChar char="•"/>
            </a:pPr>
            <a:r>
              <a:rPr lang="en-US" dirty="0"/>
              <a:t>Triple-layer structure comprised of:</a:t>
            </a:r>
          </a:p>
          <a:p>
            <a:pPr marL="521193" lvl="1" indent="-228600">
              <a:buFont typeface="Arial" panose="020B0604020202020204" pitchFamily="34" charset="0"/>
              <a:buChar char="•"/>
            </a:pPr>
            <a:r>
              <a:rPr lang="en-US" dirty="0"/>
              <a:t>Free-jet region</a:t>
            </a:r>
          </a:p>
          <a:p>
            <a:pPr marL="521193" lvl="1" indent="-228600">
              <a:buFont typeface="Arial" panose="020B0604020202020204" pitchFamily="34" charset="0"/>
              <a:buChar char="•"/>
            </a:pPr>
            <a:r>
              <a:rPr lang="en-US" dirty="0"/>
              <a:t>Impinging/stagnation region</a:t>
            </a:r>
          </a:p>
          <a:p>
            <a:pPr marL="521193" lvl="1" indent="-228600">
              <a:buFont typeface="Arial" panose="020B0604020202020204" pitchFamily="34" charset="0"/>
              <a:buChar char="•"/>
            </a:pPr>
            <a:r>
              <a:rPr lang="en-US" dirty="0"/>
              <a:t>Wall jet with boundary layer transition and large scale recirculation</a:t>
            </a:r>
          </a:p>
          <a:p>
            <a:pPr marL="228600" indent="-228600">
              <a:buFont typeface="Arial" panose="020B0604020202020204" pitchFamily="34" charset="0"/>
              <a:buChar char="•"/>
            </a:pPr>
            <a:r>
              <a:rPr lang="en-US" dirty="0"/>
              <a:t>Recirculation region can drastically affect the heat-flux radial profile at the impingement plate</a:t>
            </a:r>
          </a:p>
          <a:p>
            <a:pPr marL="228600" indent="-228600">
              <a:buFont typeface="Arial" panose="020B0604020202020204" pitchFamily="34" charset="0"/>
              <a:buChar char="•"/>
            </a:pPr>
            <a:r>
              <a:rPr lang="en-US" dirty="0"/>
              <a:t>Flow includes localized high-strain, high-curvature regions, with near-stagnation point negative turbulent production of kinetic energy breaks RANS and LES</a:t>
            </a:r>
          </a:p>
        </p:txBody>
      </p:sp>
      <p:pic>
        <p:nvPicPr>
          <p:cNvPr id="17" name="Picture 16">
            <a:extLst>
              <a:ext uri="{FF2B5EF4-FFF2-40B4-BE49-F238E27FC236}">
                <a16:creationId xmlns:a16="http://schemas.microsoft.com/office/drawing/2014/main" id="{8BFD2894-E1D5-D149-BEC8-337A1F29A7D7}"/>
              </a:ext>
            </a:extLst>
          </p:cNvPr>
          <p:cNvPicPr>
            <a:picLocks noChangeAspect="1"/>
          </p:cNvPicPr>
          <p:nvPr/>
        </p:nvPicPr>
        <p:blipFill rotWithShape="1">
          <a:blip r:embed="rId5"/>
          <a:srcRect l="4500" t="9900" b="67393"/>
          <a:stretch/>
        </p:blipFill>
        <p:spPr>
          <a:xfrm>
            <a:off x="36186" y="5616373"/>
            <a:ext cx="2894617" cy="741437"/>
          </a:xfrm>
          <a:prstGeom prst="rect">
            <a:avLst/>
          </a:prstGeom>
        </p:spPr>
      </p:pic>
      <p:sp>
        <p:nvSpPr>
          <p:cNvPr id="2" name="Title 1"/>
          <p:cNvSpPr>
            <a:spLocks noGrp="1"/>
          </p:cNvSpPr>
          <p:nvPr>
            <p:ph type="title"/>
          </p:nvPr>
        </p:nvSpPr>
        <p:spPr>
          <a:xfrm>
            <a:off x="615987" y="223728"/>
            <a:ext cx="7543800" cy="570225"/>
          </a:xfrm>
        </p:spPr>
        <p:txBody>
          <a:bodyPr/>
          <a:lstStyle/>
          <a:p>
            <a:r>
              <a:rPr lang="en-US" dirty="0"/>
              <a:t>Confined Impinging Jet Challenges</a:t>
            </a:r>
            <a:endParaRPr lang="en-US" baseline="30000" dirty="0"/>
          </a:p>
        </p:txBody>
      </p:sp>
      <p:sp>
        <p:nvSpPr>
          <p:cNvPr id="3" name="Slide Number Placeholder 2"/>
          <p:cNvSpPr>
            <a:spLocks noGrp="1"/>
          </p:cNvSpPr>
          <p:nvPr>
            <p:ph type="sldNum" sz="quarter" idx="4"/>
          </p:nvPr>
        </p:nvSpPr>
        <p:spPr/>
        <p:txBody>
          <a:bodyPr/>
          <a:lstStyle/>
          <a:p>
            <a:fld id="{4FAB73BC-B049-4115-A692-8D63A059BFB8}" type="slidenum">
              <a:rPr lang="en-US" smtClean="0"/>
              <a:pPr/>
              <a:t>5</a:t>
            </a:fld>
            <a:endParaRPr lang="en-US" dirty="0"/>
          </a:p>
        </p:txBody>
      </p:sp>
      <p:sp>
        <p:nvSpPr>
          <p:cNvPr id="11" name="Rectangle 10"/>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358225F9-B6E8-4446-9668-F2F1627192AF}"/>
              </a:ext>
            </a:extLst>
          </p:cNvPr>
          <p:cNvPicPr>
            <a:picLocks noChangeAspect="1"/>
          </p:cNvPicPr>
          <p:nvPr/>
        </p:nvPicPr>
        <p:blipFill>
          <a:blip r:embed="rId6"/>
          <a:stretch>
            <a:fillRect/>
          </a:stretch>
        </p:blipFill>
        <p:spPr>
          <a:xfrm>
            <a:off x="6089294" y="4522512"/>
            <a:ext cx="3035808" cy="1006851"/>
          </a:xfrm>
          <a:prstGeom prst="rect">
            <a:avLst/>
          </a:prstGeom>
        </p:spPr>
      </p:pic>
      <p:sp>
        <p:nvSpPr>
          <p:cNvPr id="23" name="TextBox 22">
            <a:extLst>
              <a:ext uri="{FF2B5EF4-FFF2-40B4-BE49-F238E27FC236}">
                <a16:creationId xmlns:a16="http://schemas.microsoft.com/office/drawing/2014/main" id="{90A469B8-1F40-1640-8269-1FB83E1BE983}"/>
              </a:ext>
            </a:extLst>
          </p:cNvPr>
          <p:cNvSpPr txBox="1"/>
          <p:nvPr/>
        </p:nvSpPr>
        <p:spPr>
          <a:xfrm>
            <a:off x="3386611" y="4360673"/>
            <a:ext cx="1081367" cy="300082"/>
          </a:xfrm>
          <a:prstGeom prst="rect">
            <a:avLst/>
          </a:prstGeom>
          <a:noFill/>
        </p:spPr>
        <p:txBody>
          <a:bodyPr wrap="square" rtlCol="0">
            <a:spAutoFit/>
          </a:bodyPr>
          <a:lstStyle/>
          <a:p>
            <a:r>
              <a:rPr lang="en-US" sz="1350" dirty="0"/>
              <a:t>Re 13,000</a:t>
            </a:r>
          </a:p>
        </p:txBody>
      </p:sp>
      <p:sp>
        <p:nvSpPr>
          <p:cNvPr id="24" name="TextBox 23">
            <a:extLst>
              <a:ext uri="{FF2B5EF4-FFF2-40B4-BE49-F238E27FC236}">
                <a16:creationId xmlns:a16="http://schemas.microsoft.com/office/drawing/2014/main" id="{B13EF944-2ED6-354B-8E8D-DD41C0AFE75A}"/>
              </a:ext>
            </a:extLst>
          </p:cNvPr>
          <p:cNvSpPr txBox="1"/>
          <p:nvPr/>
        </p:nvSpPr>
        <p:spPr>
          <a:xfrm>
            <a:off x="6293945" y="4360673"/>
            <a:ext cx="985491" cy="300082"/>
          </a:xfrm>
          <a:prstGeom prst="rect">
            <a:avLst/>
          </a:prstGeom>
          <a:noFill/>
        </p:spPr>
        <p:txBody>
          <a:bodyPr wrap="square" rtlCol="0">
            <a:spAutoFit/>
          </a:bodyPr>
          <a:lstStyle/>
          <a:p>
            <a:r>
              <a:rPr lang="en-US" sz="1350" dirty="0"/>
              <a:t>Re 23,000</a:t>
            </a:r>
          </a:p>
        </p:txBody>
      </p:sp>
      <p:sp>
        <p:nvSpPr>
          <p:cNvPr id="5" name="Rectangle 4">
            <a:extLst>
              <a:ext uri="{FF2B5EF4-FFF2-40B4-BE49-F238E27FC236}">
                <a16:creationId xmlns:a16="http://schemas.microsoft.com/office/drawing/2014/main" id="{3E9B1E52-B22E-044B-9137-99943A17A204}"/>
              </a:ext>
            </a:extLst>
          </p:cNvPr>
          <p:cNvSpPr/>
          <p:nvPr/>
        </p:nvSpPr>
        <p:spPr>
          <a:xfrm>
            <a:off x="1162664" y="6317089"/>
            <a:ext cx="6569794" cy="523220"/>
          </a:xfrm>
          <a:prstGeom prst="rect">
            <a:avLst/>
          </a:prstGeom>
        </p:spPr>
        <p:txBody>
          <a:bodyPr wrap="square">
            <a:spAutoFit/>
          </a:bodyPr>
          <a:lstStyle/>
          <a:p>
            <a:r>
              <a:rPr lang="en-US" sz="1400" dirty="0"/>
              <a:t>(top) current WALE-WMLES study (Domino, 2020)</a:t>
            </a:r>
          </a:p>
          <a:p>
            <a:r>
              <a:rPr lang="en-US" sz="1400" dirty="0"/>
              <a:t>(bottom) Fitzgerald and </a:t>
            </a:r>
            <a:r>
              <a:rPr lang="en-US" sz="1400" dirty="0" err="1"/>
              <a:t>Garimella</a:t>
            </a:r>
            <a:r>
              <a:rPr lang="en-US" sz="1400" dirty="0"/>
              <a:t>, </a:t>
            </a:r>
            <a:r>
              <a:rPr lang="en-US" sz="1400" i="1" dirty="0"/>
              <a:t>Int. J. Heat Mass Transfer</a:t>
            </a:r>
            <a:r>
              <a:rPr lang="en-US" sz="1400" dirty="0"/>
              <a:t>, 1998</a:t>
            </a:r>
          </a:p>
        </p:txBody>
      </p:sp>
      <p:sp>
        <p:nvSpPr>
          <p:cNvPr id="29" name="TextBox 28">
            <a:extLst>
              <a:ext uri="{FF2B5EF4-FFF2-40B4-BE49-F238E27FC236}">
                <a16:creationId xmlns:a16="http://schemas.microsoft.com/office/drawing/2014/main" id="{7124A386-00A7-4D42-9219-744712FEEEA5}"/>
              </a:ext>
            </a:extLst>
          </p:cNvPr>
          <p:cNvSpPr txBox="1"/>
          <p:nvPr/>
        </p:nvSpPr>
        <p:spPr>
          <a:xfrm>
            <a:off x="5006550" y="2111161"/>
            <a:ext cx="2730296" cy="300082"/>
          </a:xfrm>
          <a:prstGeom prst="rect">
            <a:avLst/>
          </a:prstGeom>
          <a:noFill/>
        </p:spPr>
        <p:txBody>
          <a:bodyPr wrap="square" rtlCol="0">
            <a:spAutoFit/>
          </a:bodyPr>
          <a:lstStyle/>
          <a:p>
            <a:r>
              <a:rPr lang="en-US" sz="1350" dirty="0"/>
              <a:t>Guo, </a:t>
            </a:r>
            <a:r>
              <a:rPr lang="en-US" sz="1350" i="1" dirty="0"/>
              <a:t>Ph.D. Dissertation</a:t>
            </a:r>
            <a:r>
              <a:rPr lang="en-US" sz="1350" dirty="0"/>
              <a:t>, 2013</a:t>
            </a:r>
          </a:p>
        </p:txBody>
      </p:sp>
      <p:pic>
        <p:nvPicPr>
          <p:cNvPr id="30" name="Picture 29">
            <a:extLst>
              <a:ext uri="{FF2B5EF4-FFF2-40B4-BE49-F238E27FC236}">
                <a16:creationId xmlns:a16="http://schemas.microsoft.com/office/drawing/2014/main" id="{EE344F62-258D-404B-89A1-49238725649F}"/>
              </a:ext>
            </a:extLst>
          </p:cNvPr>
          <p:cNvPicPr>
            <a:picLocks noChangeAspect="1"/>
          </p:cNvPicPr>
          <p:nvPr/>
        </p:nvPicPr>
        <p:blipFill rotWithShape="1">
          <a:blip r:embed="rId5"/>
          <a:srcRect t="41298" b="37640"/>
          <a:stretch/>
        </p:blipFill>
        <p:spPr>
          <a:xfrm>
            <a:off x="2815210" y="5616373"/>
            <a:ext cx="3031012" cy="687710"/>
          </a:xfrm>
          <a:prstGeom prst="rect">
            <a:avLst/>
          </a:prstGeom>
        </p:spPr>
      </p:pic>
      <p:pic>
        <p:nvPicPr>
          <p:cNvPr id="31" name="Picture 30">
            <a:extLst>
              <a:ext uri="{FF2B5EF4-FFF2-40B4-BE49-F238E27FC236}">
                <a16:creationId xmlns:a16="http://schemas.microsoft.com/office/drawing/2014/main" id="{B763023F-573F-8B4F-8D95-4A299BCB88EF}"/>
              </a:ext>
            </a:extLst>
          </p:cNvPr>
          <p:cNvPicPr>
            <a:picLocks noChangeAspect="1"/>
          </p:cNvPicPr>
          <p:nvPr/>
        </p:nvPicPr>
        <p:blipFill rotWithShape="1">
          <a:blip r:embed="rId5"/>
          <a:srcRect t="70944" b="6433"/>
          <a:stretch/>
        </p:blipFill>
        <p:spPr>
          <a:xfrm>
            <a:off x="5730206" y="5616373"/>
            <a:ext cx="3031012" cy="738665"/>
          </a:xfrm>
          <a:prstGeom prst="rect">
            <a:avLst/>
          </a:prstGeom>
        </p:spPr>
      </p:pic>
      <p:pic>
        <p:nvPicPr>
          <p:cNvPr id="32" name="Picture 31">
            <a:extLst>
              <a:ext uri="{FF2B5EF4-FFF2-40B4-BE49-F238E27FC236}">
                <a16:creationId xmlns:a16="http://schemas.microsoft.com/office/drawing/2014/main" id="{D41E2E12-0CDE-2E43-8DDB-40056F159499}"/>
              </a:ext>
            </a:extLst>
          </p:cNvPr>
          <p:cNvPicPr>
            <a:picLocks noChangeAspect="1"/>
          </p:cNvPicPr>
          <p:nvPr/>
        </p:nvPicPr>
        <p:blipFill rotWithShape="1">
          <a:blip r:embed="rId7"/>
          <a:srcRect b="24512"/>
          <a:stretch/>
        </p:blipFill>
        <p:spPr>
          <a:xfrm>
            <a:off x="4572000" y="445606"/>
            <a:ext cx="3869817" cy="1601647"/>
          </a:xfrm>
          <a:prstGeom prst="rect">
            <a:avLst/>
          </a:prstGeom>
        </p:spPr>
      </p:pic>
      <p:cxnSp>
        <p:nvCxnSpPr>
          <p:cNvPr id="36" name="Straight Arrow Connector 35">
            <a:extLst>
              <a:ext uri="{FF2B5EF4-FFF2-40B4-BE49-F238E27FC236}">
                <a16:creationId xmlns:a16="http://schemas.microsoft.com/office/drawing/2014/main" id="{DA09BA9B-9A0B-5641-9753-F3BE5CA204F6}"/>
              </a:ext>
            </a:extLst>
          </p:cNvPr>
          <p:cNvCxnSpPr>
            <a:cxnSpLocks/>
          </p:cNvCxnSpPr>
          <p:nvPr/>
        </p:nvCxnSpPr>
        <p:spPr>
          <a:xfrm>
            <a:off x="1504399" y="4198135"/>
            <a:ext cx="0" cy="45720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F99C29C-E5B0-6E40-96C5-C1B060D88B0B}"/>
              </a:ext>
            </a:extLst>
          </p:cNvPr>
          <p:cNvCxnSpPr>
            <a:cxnSpLocks/>
          </p:cNvCxnSpPr>
          <p:nvPr/>
        </p:nvCxnSpPr>
        <p:spPr>
          <a:xfrm>
            <a:off x="4869694" y="4198135"/>
            <a:ext cx="0" cy="45720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C85A0-9C43-B943-A2D6-523A348F95AC}"/>
              </a:ext>
            </a:extLst>
          </p:cNvPr>
          <p:cNvCxnSpPr>
            <a:cxnSpLocks/>
          </p:cNvCxnSpPr>
          <p:nvPr/>
        </p:nvCxnSpPr>
        <p:spPr>
          <a:xfrm>
            <a:off x="7732458" y="4198135"/>
            <a:ext cx="0" cy="45720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60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8DD59FC-A42F-0A43-9852-D3A80403D683}"/>
              </a:ext>
            </a:extLst>
          </p:cNvPr>
          <p:cNvPicPr>
            <a:picLocks noChangeAspect="1"/>
          </p:cNvPicPr>
          <p:nvPr/>
        </p:nvPicPr>
        <p:blipFill>
          <a:blip r:embed="rId2"/>
          <a:stretch>
            <a:fillRect/>
          </a:stretch>
        </p:blipFill>
        <p:spPr>
          <a:xfrm>
            <a:off x="5438112" y="649100"/>
            <a:ext cx="2824246" cy="1471832"/>
          </a:xfrm>
          <a:prstGeom prst="rect">
            <a:avLst/>
          </a:prstGeom>
        </p:spPr>
      </p:pic>
      <p:pic>
        <p:nvPicPr>
          <p:cNvPr id="24" name="Picture 23">
            <a:extLst>
              <a:ext uri="{FF2B5EF4-FFF2-40B4-BE49-F238E27FC236}">
                <a16:creationId xmlns:a16="http://schemas.microsoft.com/office/drawing/2014/main" id="{FF02DA47-1C74-2441-AA1B-A70DCF2EBB14}"/>
              </a:ext>
            </a:extLst>
          </p:cNvPr>
          <p:cNvPicPr>
            <a:picLocks noChangeAspect="1"/>
          </p:cNvPicPr>
          <p:nvPr/>
        </p:nvPicPr>
        <p:blipFill rotWithShape="1">
          <a:blip r:embed="rId3"/>
          <a:srcRect l="5342" t="16604" r="26712"/>
          <a:stretch/>
        </p:blipFill>
        <p:spPr>
          <a:xfrm>
            <a:off x="7602776" y="1048069"/>
            <a:ext cx="1114022" cy="820407"/>
          </a:xfrm>
          <a:prstGeom prst="rect">
            <a:avLst/>
          </a:prstGeom>
        </p:spPr>
      </p:pic>
      <p:sp>
        <p:nvSpPr>
          <p:cNvPr id="2" name="Title 1"/>
          <p:cNvSpPr>
            <a:spLocks noGrp="1"/>
          </p:cNvSpPr>
          <p:nvPr>
            <p:ph type="title"/>
          </p:nvPr>
        </p:nvSpPr>
        <p:spPr/>
        <p:txBody>
          <a:bodyPr/>
          <a:lstStyle/>
          <a:p>
            <a:r>
              <a:rPr lang="en-US" dirty="0"/>
              <a:t>Re ~10,000 DNS Impinging Jet Simulation Study</a:t>
            </a:r>
          </a:p>
        </p:txBody>
      </p:sp>
      <p:sp>
        <p:nvSpPr>
          <p:cNvPr id="3" name="Slide Number Placeholder 2"/>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p:cNvSpPr>
            <a:spLocks noGrp="1"/>
          </p:cNvSpPr>
          <p:nvPr>
            <p:ph type="body" sz="quarter" idx="10"/>
          </p:nvPr>
        </p:nvSpPr>
        <p:spPr>
          <a:xfrm>
            <a:off x="615987" y="1441699"/>
            <a:ext cx="5225868" cy="4357852"/>
          </a:xfrm>
        </p:spPr>
        <p:txBody>
          <a:bodyPr>
            <a:normAutofit/>
          </a:bodyPr>
          <a:lstStyle/>
          <a:p>
            <a:pPr marL="236538" indent="-225425">
              <a:buFont typeface="Arial" charset="0"/>
              <a:buChar char="•"/>
            </a:pPr>
            <a:r>
              <a:rPr lang="en-US" dirty="0"/>
              <a:t>Four inlet jet temperatures (25C, 100C, 300C, and 600C)</a:t>
            </a:r>
          </a:p>
          <a:p>
            <a:pPr marL="399230" lvl="1" indent="-179785">
              <a:buFont typeface="Arial" panose="020B0604020202020204" pitchFamily="34" charset="0"/>
              <a:buChar char="•"/>
            </a:pPr>
            <a:r>
              <a:rPr lang="en-US" dirty="0"/>
              <a:t>Gap height / jet dimeter; H/D = 3</a:t>
            </a:r>
          </a:p>
          <a:p>
            <a:pPr marL="399230" lvl="1" indent="-179785">
              <a:buFont typeface="Arial" panose="020B0604020202020204" pitchFamily="34" charset="0"/>
              <a:buChar char="•"/>
            </a:pPr>
            <a:r>
              <a:rPr lang="en-US" dirty="0"/>
              <a:t>Jet radius / domain diameter; R/D = 15</a:t>
            </a:r>
          </a:p>
          <a:p>
            <a:pPr marL="399230" lvl="1" indent="-179785">
              <a:buFont typeface="Arial" panose="020B0604020202020204" pitchFamily="34" charset="0"/>
              <a:buChar char="•"/>
            </a:pPr>
            <a:r>
              <a:rPr lang="en-US" dirty="0"/>
              <a:t>Near-wall pipe and impingement plate resolution, 10</a:t>
            </a:r>
            <a:r>
              <a:rPr lang="en-US" baseline="30000" dirty="0"/>
              <a:t>-5 </a:t>
            </a:r>
            <a:r>
              <a:rPr lang="en-US" dirty="0"/>
              <a:t>m</a:t>
            </a:r>
          </a:p>
          <a:p>
            <a:pPr marL="399230" lvl="1" indent="-179785">
              <a:buFont typeface="Arial" panose="020B0604020202020204" pitchFamily="34" charset="0"/>
              <a:buChar char="•"/>
            </a:pPr>
            <a:r>
              <a:rPr lang="en-US" dirty="0"/>
              <a:t>Bulk region near Kolmogorov length scale ~0.01 mm</a:t>
            </a:r>
          </a:p>
          <a:p>
            <a:pPr marL="399230" lvl="1" indent="-179785">
              <a:buFont typeface="Arial" panose="020B0604020202020204" pitchFamily="34" charset="0"/>
              <a:buChar char="•"/>
            </a:pPr>
            <a:r>
              <a:rPr lang="en-US" dirty="0"/>
              <a:t>Base mesh ~1.8 billion Hex8 elements (pipe, O(100) million)</a:t>
            </a:r>
          </a:p>
          <a:p>
            <a:pPr marL="399230" lvl="1" indent="-179785">
              <a:buFont typeface="Arial" panose="020B0604020202020204" pitchFamily="34" charset="0"/>
              <a:buChar char="•"/>
            </a:pPr>
            <a:r>
              <a:rPr lang="en-US" dirty="0"/>
              <a:t>Refined mesh in P ~ 15 billion nodes, Hex27 mesh; ~800 gig</a:t>
            </a:r>
          </a:p>
          <a:p>
            <a:pPr marL="179791" indent="-179785">
              <a:buFont typeface="Arial" panose="020B0604020202020204" pitchFamily="34" charset="0"/>
              <a:buChar char="•"/>
            </a:pPr>
            <a:r>
              <a:rPr lang="en-US" dirty="0"/>
              <a:t>DNS pipe flow precursor (Re</a:t>
            </a:r>
            <a:r>
              <a:rPr lang="en-US" baseline="30000" dirty="0">
                <a:latin typeface="Symbol" pitchFamily="2" charset="2"/>
              </a:rPr>
              <a:t>t</a:t>
            </a:r>
            <a:r>
              <a:rPr lang="en-US" dirty="0"/>
              <a:t> = 505) provides extremely well characterized inflow condition</a:t>
            </a:r>
          </a:p>
          <a:p>
            <a:pPr marL="399230" lvl="1" indent="-179785">
              <a:buFont typeface="Arial" panose="020B0604020202020204" pitchFamily="34" charset="0"/>
              <a:buChar char="•"/>
            </a:pPr>
            <a:r>
              <a:rPr lang="en-US" dirty="0"/>
              <a:t>See: Wu et al., </a:t>
            </a:r>
            <a:r>
              <a:rPr lang="en-US" i="1" dirty="0"/>
              <a:t>PNAS</a:t>
            </a:r>
            <a:r>
              <a:rPr lang="en-US" dirty="0"/>
              <a:t>, 2015 for pipe complexities (transition UQ related)</a:t>
            </a:r>
          </a:p>
          <a:p>
            <a:pPr marL="179791" indent="-179785">
              <a:buFont typeface="Arial" panose="020B0604020202020204" pitchFamily="34" charset="0"/>
              <a:buChar char="•"/>
            </a:pPr>
            <a:endParaRPr lang="en-US" dirty="0"/>
          </a:p>
        </p:txBody>
      </p:sp>
      <p:pic>
        <p:nvPicPr>
          <p:cNvPr id="15" name="Picture 14">
            <a:extLst>
              <a:ext uri="{FF2B5EF4-FFF2-40B4-BE49-F238E27FC236}">
                <a16:creationId xmlns:a16="http://schemas.microsoft.com/office/drawing/2014/main" id="{F08EB43D-1BF3-CC46-82FA-E81468529C2A}"/>
              </a:ext>
            </a:extLst>
          </p:cNvPr>
          <p:cNvPicPr>
            <a:picLocks noChangeAspect="1"/>
          </p:cNvPicPr>
          <p:nvPr/>
        </p:nvPicPr>
        <p:blipFill>
          <a:blip r:embed="rId4"/>
          <a:stretch>
            <a:fillRect/>
          </a:stretch>
        </p:blipFill>
        <p:spPr>
          <a:xfrm>
            <a:off x="11136" y="4780690"/>
            <a:ext cx="2790497" cy="2057400"/>
          </a:xfrm>
          <a:prstGeom prst="rect">
            <a:avLst/>
          </a:prstGeom>
        </p:spPr>
      </p:pic>
      <p:pic>
        <p:nvPicPr>
          <p:cNvPr id="18" name="Picture 17">
            <a:extLst>
              <a:ext uri="{FF2B5EF4-FFF2-40B4-BE49-F238E27FC236}">
                <a16:creationId xmlns:a16="http://schemas.microsoft.com/office/drawing/2014/main" id="{77D5253D-37C5-664D-8E9E-969EE29E51D9}"/>
              </a:ext>
            </a:extLst>
          </p:cNvPr>
          <p:cNvPicPr>
            <a:picLocks noChangeAspect="1"/>
          </p:cNvPicPr>
          <p:nvPr/>
        </p:nvPicPr>
        <p:blipFill>
          <a:blip r:embed="rId5"/>
          <a:stretch>
            <a:fillRect/>
          </a:stretch>
        </p:blipFill>
        <p:spPr>
          <a:xfrm>
            <a:off x="6013999" y="4693008"/>
            <a:ext cx="3072996" cy="2057400"/>
          </a:xfrm>
          <a:prstGeom prst="rect">
            <a:avLst/>
          </a:prstGeom>
        </p:spPr>
      </p:pic>
      <p:pic>
        <p:nvPicPr>
          <p:cNvPr id="20" name="Picture 19">
            <a:extLst>
              <a:ext uri="{FF2B5EF4-FFF2-40B4-BE49-F238E27FC236}">
                <a16:creationId xmlns:a16="http://schemas.microsoft.com/office/drawing/2014/main" id="{85A9ADDF-2D10-7B43-A794-78EB987DA225}"/>
              </a:ext>
            </a:extLst>
          </p:cNvPr>
          <p:cNvPicPr>
            <a:picLocks noChangeAspect="1"/>
          </p:cNvPicPr>
          <p:nvPr/>
        </p:nvPicPr>
        <p:blipFill>
          <a:blip r:embed="rId6"/>
          <a:stretch>
            <a:fillRect/>
          </a:stretch>
        </p:blipFill>
        <p:spPr>
          <a:xfrm>
            <a:off x="2973778" y="4780690"/>
            <a:ext cx="2868077" cy="2057400"/>
          </a:xfrm>
          <a:prstGeom prst="rect">
            <a:avLst/>
          </a:prstGeom>
        </p:spPr>
      </p:pic>
      <p:sp>
        <p:nvSpPr>
          <p:cNvPr id="21" name="TextBox 20">
            <a:extLst>
              <a:ext uri="{FF2B5EF4-FFF2-40B4-BE49-F238E27FC236}">
                <a16:creationId xmlns:a16="http://schemas.microsoft.com/office/drawing/2014/main" id="{385C28FC-F79A-F84D-8D49-49FE74613333}"/>
              </a:ext>
            </a:extLst>
          </p:cNvPr>
          <p:cNvSpPr txBox="1"/>
          <p:nvPr/>
        </p:nvSpPr>
        <p:spPr>
          <a:xfrm>
            <a:off x="6174842" y="1943878"/>
            <a:ext cx="2314736" cy="461665"/>
          </a:xfrm>
          <a:prstGeom prst="rect">
            <a:avLst/>
          </a:prstGeom>
          <a:noFill/>
        </p:spPr>
        <p:txBody>
          <a:bodyPr wrap="none" rtlCol="0">
            <a:spAutoFit/>
          </a:bodyPr>
          <a:lstStyle/>
          <a:p>
            <a:pPr algn="ctr"/>
            <a:r>
              <a:rPr lang="en-US" sz="1200" dirty="0"/>
              <a:t>Volume-rendered Q-criterion  </a:t>
            </a:r>
          </a:p>
          <a:p>
            <a:pPr algn="ctr"/>
            <a:r>
              <a:rPr lang="en-US" sz="1200" dirty="0"/>
              <a:t>and barycentric map (100C)</a:t>
            </a:r>
          </a:p>
        </p:txBody>
      </p:sp>
      <p:pic>
        <p:nvPicPr>
          <p:cNvPr id="23" name="Picture 22">
            <a:extLst>
              <a:ext uri="{FF2B5EF4-FFF2-40B4-BE49-F238E27FC236}">
                <a16:creationId xmlns:a16="http://schemas.microsoft.com/office/drawing/2014/main" id="{B31A91A8-DB6A-454D-A890-39F1D16B509D}"/>
              </a:ext>
            </a:extLst>
          </p:cNvPr>
          <p:cNvPicPr>
            <a:picLocks noChangeAspect="1"/>
          </p:cNvPicPr>
          <p:nvPr/>
        </p:nvPicPr>
        <p:blipFill>
          <a:blip r:embed="rId7"/>
          <a:stretch>
            <a:fillRect/>
          </a:stretch>
        </p:blipFill>
        <p:spPr>
          <a:xfrm>
            <a:off x="6176837" y="2351357"/>
            <a:ext cx="2789186" cy="2057400"/>
          </a:xfrm>
          <a:prstGeom prst="rect">
            <a:avLst/>
          </a:prstGeom>
        </p:spPr>
      </p:pic>
    </p:spTree>
    <p:extLst>
      <p:ext uri="{BB962C8B-B14F-4D97-AF65-F5344CB8AC3E}">
        <p14:creationId xmlns:p14="http://schemas.microsoft.com/office/powerpoint/2010/main" val="272046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 ~10,000 DNS Impinging Jet Simulation Study (preliminary)</a:t>
            </a:r>
          </a:p>
        </p:txBody>
      </p:sp>
      <p:sp>
        <p:nvSpPr>
          <p:cNvPr id="3" name="Slide Number Placeholder 2"/>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p:cNvSpPr>
            <a:spLocks noGrp="1"/>
          </p:cNvSpPr>
          <p:nvPr>
            <p:ph type="body" sz="quarter" idx="10"/>
          </p:nvPr>
        </p:nvSpPr>
        <p:spPr>
          <a:xfrm>
            <a:off x="615986" y="1441699"/>
            <a:ext cx="5609449" cy="3481029"/>
          </a:xfrm>
        </p:spPr>
        <p:txBody>
          <a:bodyPr>
            <a:normAutofit/>
          </a:bodyPr>
          <a:lstStyle/>
          <a:p>
            <a:pPr marL="236538" indent="-225425">
              <a:buFont typeface="Arial" charset="0"/>
              <a:buChar char="•"/>
            </a:pPr>
            <a:r>
              <a:rPr lang="en-US" dirty="0"/>
              <a:t>25C and 100C nearly complete (statistics)</a:t>
            </a:r>
          </a:p>
        </p:txBody>
      </p:sp>
      <p:pic>
        <p:nvPicPr>
          <p:cNvPr id="12" name="Picture 11">
            <a:extLst>
              <a:ext uri="{FF2B5EF4-FFF2-40B4-BE49-F238E27FC236}">
                <a16:creationId xmlns:a16="http://schemas.microsoft.com/office/drawing/2014/main" id="{196F69EF-20C1-FF41-ACAF-9AB592187ADF}"/>
              </a:ext>
            </a:extLst>
          </p:cNvPr>
          <p:cNvPicPr>
            <a:picLocks noChangeAspect="1"/>
          </p:cNvPicPr>
          <p:nvPr/>
        </p:nvPicPr>
        <p:blipFill>
          <a:blip r:embed="rId4"/>
          <a:stretch>
            <a:fillRect/>
          </a:stretch>
        </p:blipFill>
        <p:spPr>
          <a:xfrm>
            <a:off x="5454347" y="1379428"/>
            <a:ext cx="3416898" cy="2514600"/>
          </a:xfrm>
          <a:prstGeom prst="rect">
            <a:avLst/>
          </a:prstGeom>
        </p:spPr>
      </p:pic>
      <p:pic>
        <p:nvPicPr>
          <p:cNvPr id="16" name="Picture 15">
            <a:extLst>
              <a:ext uri="{FF2B5EF4-FFF2-40B4-BE49-F238E27FC236}">
                <a16:creationId xmlns:a16="http://schemas.microsoft.com/office/drawing/2014/main" id="{EA414007-2DEE-D545-80F0-9012C0DB3F77}"/>
              </a:ext>
            </a:extLst>
          </p:cNvPr>
          <p:cNvPicPr>
            <a:picLocks noChangeAspect="1"/>
          </p:cNvPicPr>
          <p:nvPr/>
        </p:nvPicPr>
        <p:blipFill>
          <a:blip r:embed="rId5"/>
          <a:stretch>
            <a:fillRect/>
          </a:stretch>
        </p:blipFill>
        <p:spPr>
          <a:xfrm>
            <a:off x="5549003" y="4343040"/>
            <a:ext cx="3357730" cy="2514600"/>
          </a:xfrm>
          <a:prstGeom prst="rect">
            <a:avLst/>
          </a:prstGeom>
        </p:spPr>
      </p:pic>
      <p:pic>
        <p:nvPicPr>
          <p:cNvPr id="19" name="Picture 18">
            <a:extLst>
              <a:ext uri="{FF2B5EF4-FFF2-40B4-BE49-F238E27FC236}">
                <a16:creationId xmlns:a16="http://schemas.microsoft.com/office/drawing/2014/main" id="{9A4F8F18-C762-9C40-A61B-1892774E2F79}"/>
              </a:ext>
            </a:extLst>
          </p:cNvPr>
          <p:cNvPicPr>
            <a:picLocks noChangeAspect="1"/>
          </p:cNvPicPr>
          <p:nvPr/>
        </p:nvPicPr>
        <p:blipFill>
          <a:blip r:embed="rId6"/>
          <a:stretch>
            <a:fillRect/>
          </a:stretch>
        </p:blipFill>
        <p:spPr>
          <a:xfrm>
            <a:off x="548302" y="4331720"/>
            <a:ext cx="3461362" cy="2514600"/>
          </a:xfrm>
          <a:prstGeom prst="rect">
            <a:avLst/>
          </a:prstGeom>
        </p:spPr>
      </p:pic>
      <p:pic>
        <p:nvPicPr>
          <p:cNvPr id="22" name="25C_Vort_Yplus_twoPlane_16fps.mp4">
            <a:hlinkClick r:id="" action="ppaction://media"/>
            <a:extLst>
              <a:ext uri="{FF2B5EF4-FFF2-40B4-BE49-F238E27FC236}">
                <a16:creationId xmlns:a16="http://schemas.microsoft.com/office/drawing/2014/main" id="{2290F917-E807-FF43-BAF0-7F410991B7C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39755" y="2057040"/>
            <a:ext cx="3732245" cy="2286000"/>
          </a:xfrm>
          <a:prstGeom prst="rect">
            <a:avLst/>
          </a:prstGeom>
        </p:spPr>
      </p:pic>
      <p:sp>
        <p:nvSpPr>
          <p:cNvPr id="26" name="TextBox 25">
            <a:extLst>
              <a:ext uri="{FF2B5EF4-FFF2-40B4-BE49-F238E27FC236}">
                <a16:creationId xmlns:a16="http://schemas.microsoft.com/office/drawing/2014/main" id="{629BE408-AC02-7847-BC2C-36135317D243}"/>
              </a:ext>
            </a:extLst>
          </p:cNvPr>
          <p:cNvSpPr txBox="1"/>
          <p:nvPr/>
        </p:nvSpPr>
        <p:spPr>
          <a:xfrm>
            <a:off x="2782345" y="5446791"/>
            <a:ext cx="688009" cy="369332"/>
          </a:xfrm>
          <a:prstGeom prst="rect">
            <a:avLst/>
          </a:prstGeom>
          <a:noFill/>
        </p:spPr>
        <p:txBody>
          <a:bodyPr wrap="none" rtlCol="0">
            <a:spAutoFit/>
          </a:bodyPr>
          <a:lstStyle/>
          <a:p>
            <a:r>
              <a:rPr lang="en-US" dirty="0"/>
              <a:t>100C</a:t>
            </a:r>
          </a:p>
        </p:txBody>
      </p:sp>
      <p:sp>
        <p:nvSpPr>
          <p:cNvPr id="27" name="TextBox 26">
            <a:extLst>
              <a:ext uri="{FF2B5EF4-FFF2-40B4-BE49-F238E27FC236}">
                <a16:creationId xmlns:a16="http://schemas.microsoft.com/office/drawing/2014/main" id="{7B3D8527-D79D-8741-BE49-B7BBE25084DA}"/>
              </a:ext>
            </a:extLst>
          </p:cNvPr>
          <p:cNvSpPr txBox="1"/>
          <p:nvPr/>
        </p:nvSpPr>
        <p:spPr>
          <a:xfrm>
            <a:off x="7005704" y="5446791"/>
            <a:ext cx="688009" cy="369332"/>
          </a:xfrm>
          <a:prstGeom prst="rect">
            <a:avLst/>
          </a:prstGeom>
          <a:noFill/>
        </p:spPr>
        <p:txBody>
          <a:bodyPr wrap="none" rtlCol="0">
            <a:spAutoFit/>
          </a:bodyPr>
          <a:lstStyle/>
          <a:p>
            <a:r>
              <a:rPr lang="en-US" dirty="0"/>
              <a:t>100C</a:t>
            </a:r>
          </a:p>
        </p:txBody>
      </p:sp>
      <p:sp>
        <p:nvSpPr>
          <p:cNvPr id="29" name="Text Placeholder 3">
            <a:extLst>
              <a:ext uri="{FF2B5EF4-FFF2-40B4-BE49-F238E27FC236}">
                <a16:creationId xmlns:a16="http://schemas.microsoft.com/office/drawing/2014/main" id="{684FBF2A-7A6B-BF40-B470-8A3909110ECB}"/>
              </a:ext>
            </a:extLst>
          </p:cNvPr>
          <p:cNvSpPr txBox="1">
            <a:spLocks/>
          </p:cNvSpPr>
          <p:nvPr/>
        </p:nvSpPr>
        <p:spPr>
          <a:xfrm>
            <a:off x="6019303" y="1887581"/>
            <a:ext cx="2558815" cy="1541420"/>
          </a:xfrm>
          <a:prstGeom prst="rect">
            <a:avLst/>
          </a:prstGeom>
        </p:spPr>
        <p:txBody>
          <a:bodyPr vert="horz" lIns="0" tIns="45720" rIns="0" bIns="45720" rtlCol="0">
            <a:normAutofit/>
          </a:bodyPr>
          <a:lst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tx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tx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236538" indent="-225425">
              <a:buFont typeface="Arial" charset="0"/>
              <a:buChar char="•"/>
            </a:pPr>
            <a:r>
              <a:rPr lang="en-US" sz="1600" dirty="0"/>
              <a:t>Variable </a:t>
            </a:r>
            <a:r>
              <a:rPr lang="en-US" sz="1600" dirty="0" err="1"/>
              <a:t>T</a:t>
            </a:r>
            <a:r>
              <a:rPr lang="en-US" sz="1600" baseline="30000" dirty="0" err="1"/>
              <a:t>jet</a:t>
            </a:r>
            <a:r>
              <a:rPr lang="en-US" sz="1600" baseline="30000" dirty="0"/>
              <a:t> </a:t>
            </a:r>
            <a:r>
              <a:rPr lang="en-US" sz="1600" dirty="0"/>
              <a:t>core collapse behavior is consistent with axisymmetric round jet experiment of Russ and </a:t>
            </a:r>
            <a:r>
              <a:rPr lang="en-US" sz="1600" dirty="0" err="1"/>
              <a:t>Strykowski</a:t>
            </a:r>
            <a:r>
              <a:rPr lang="en-US" sz="1600" dirty="0"/>
              <a:t>, </a:t>
            </a:r>
            <a:r>
              <a:rPr lang="en-US" sz="1600" i="1" dirty="0"/>
              <a:t>Phys. Fluids</a:t>
            </a:r>
            <a:r>
              <a:rPr lang="en-US" sz="1600" dirty="0"/>
              <a:t>, 1993</a:t>
            </a:r>
          </a:p>
        </p:txBody>
      </p:sp>
    </p:spTree>
    <p:extLst>
      <p:ext uri="{BB962C8B-B14F-4D97-AF65-F5344CB8AC3E}">
        <p14:creationId xmlns:p14="http://schemas.microsoft.com/office/powerpoint/2010/main" val="51988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5"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87" y="223728"/>
            <a:ext cx="7543800" cy="570225"/>
          </a:xfrm>
        </p:spPr>
        <p:txBody>
          <a:bodyPr/>
          <a:lstStyle/>
          <a:p>
            <a:r>
              <a:rPr lang="en-US" dirty="0"/>
              <a:t>Research Thrust:</a:t>
            </a:r>
            <a:br>
              <a:rPr lang="en-US" dirty="0"/>
            </a:br>
            <a:r>
              <a:rPr lang="en-US" dirty="0"/>
              <a:t>Impinging Jet Fluid Mechanics in the Presence of Clutter</a:t>
            </a:r>
          </a:p>
        </p:txBody>
      </p:sp>
      <p:sp>
        <p:nvSpPr>
          <p:cNvPr id="3" name="Slide Number Placeholder 2"/>
          <p:cNvSpPr>
            <a:spLocks noGrp="1"/>
          </p:cNvSpPr>
          <p:nvPr>
            <p:ph type="sldNum" sz="quarter" idx="4"/>
          </p:nvPr>
        </p:nvSpPr>
        <p:spPr/>
        <p:txBody>
          <a:bodyPr/>
          <a:lstStyle/>
          <a:p>
            <a:fld id="{4FAB73BC-B049-4115-A692-8D63A059BFB8}" type="slidenum">
              <a:rPr lang="en-US" smtClean="0"/>
              <a:pPr/>
              <a:t>8</a:t>
            </a:fld>
            <a:endParaRPr lang="en-US" dirty="0"/>
          </a:p>
        </p:txBody>
      </p:sp>
      <p:sp>
        <p:nvSpPr>
          <p:cNvPr id="8" name="Text Placeholder 3"/>
          <p:cNvSpPr>
            <a:spLocks noGrp="1"/>
          </p:cNvSpPr>
          <p:nvPr>
            <p:ph type="body" sz="quarter" idx="10"/>
          </p:nvPr>
        </p:nvSpPr>
        <p:spPr>
          <a:xfrm>
            <a:off x="615986" y="1184991"/>
            <a:ext cx="7543799" cy="5302224"/>
          </a:xfrm>
        </p:spPr>
        <p:txBody>
          <a:bodyPr>
            <a:normAutofit/>
          </a:bodyPr>
          <a:lstStyle/>
          <a:p>
            <a:pPr marL="236538" lvl="1" indent="-225425">
              <a:spcBef>
                <a:spcPts val="900"/>
              </a:spcBef>
              <a:spcAft>
                <a:spcPts val="150"/>
              </a:spcAft>
              <a:buSzPct val="100000"/>
              <a:buFont typeface="Arial" charset="0"/>
              <a:buChar char="•"/>
            </a:pPr>
            <a:r>
              <a:rPr lang="en-US" sz="1800" dirty="0"/>
              <a:t>Real systems include clutter and jet impingement obstructions that can drastically affect the flow pattern</a:t>
            </a:r>
          </a:p>
          <a:p>
            <a:pPr marL="236538" lvl="1" indent="-225425">
              <a:spcBef>
                <a:spcPts val="900"/>
              </a:spcBef>
              <a:spcAft>
                <a:spcPts val="150"/>
              </a:spcAft>
              <a:buSzPct val="100000"/>
              <a:buFont typeface="Arial" charset="0"/>
              <a:buChar char="•"/>
            </a:pPr>
            <a:r>
              <a:rPr lang="en-US" sz="1800" dirty="0"/>
              <a:t>Complex geometries require generalized unstructured or high-order tetrahedral capability</a:t>
            </a:r>
          </a:p>
          <a:p>
            <a:pPr marL="236538" lvl="1" indent="-225425">
              <a:spcBef>
                <a:spcPts val="900"/>
              </a:spcBef>
              <a:spcAft>
                <a:spcPts val="150"/>
              </a:spcAft>
              <a:buSzPct val="100000"/>
              <a:buFont typeface="Arial" charset="0"/>
              <a:buChar char="•"/>
            </a:pPr>
            <a:r>
              <a:rPr lang="en-US" sz="1800" dirty="0"/>
              <a:t>Tet-based WMLES approach shown below with entrance pipe region</a:t>
            </a:r>
          </a:p>
          <a:p>
            <a:pPr marL="373688" lvl="2" indent="-225425">
              <a:spcBef>
                <a:spcPts val="900"/>
              </a:spcBef>
              <a:spcAft>
                <a:spcPts val="150"/>
              </a:spcAft>
              <a:buSzPct val="100000"/>
              <a:buFont typeface="Arial" charset="0"/>
              <a:buChar char="•"/>
            </a:pPr>
            <a:r>
              <a:rPr lang="en-US" sz="1400" dirty="0"/>
              <a:t>Expected proposal for joint experimental and numerical design project</a:t>
            </a:r>
          </a:p>
        </p:txBody>
      </p:sp>
      <p:pic>
        <p:nvPicPr>
          <p:cNvPr id="15" name="impingingJetClutterTiltR1_Qcrit.mov">
            <a:hlinkClick r:id="" action="ppaction://media"/>
            <a:extLst>
              <a:ext uri="{FF2B5EF4-FFF2-40B4-BE49-F238E27FC236}">
                <a16:creationId xmlns:a16="http://schemas.microsoft.com/office/drawing/2014/main" id="{99FF376C-F403-F642-864C-53E62A2CCC9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58904" y="3167984"/>
            <a:ext cx="4104640" cy="3657600"/>
          </a:xfrm>
          <a:prstGeom prst="rect">
            <a:avLst/>
          </a:prstGeom>
        </p:spPr>
      </p:pic>
      <p:pic>
        <p:nvPicPr>
          <p:cNvPr id="16" name="impingingJetClutterTiltR1_qjnj.mov">
            <a:hlinkClick r:id="" action="ppaction://media"/>
            <a:extLst>
              <a:ext uri="{FF2B5EF4-FFF2-40B4-BE49-F238E27FC236}">
                <a16:creationId xmlns:a16="http://schemas.microsoft.com/office/drawing/2014/main" id="{497FF159-89BF-0640-9A1F-CE165B6B067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06756" y="3167984"/>
            <a:ext cx="4104639" cy="3657600"/>
          </a:xfrm>
          <a:prstGeom prst="rect">
            <a:avLst/>
          </a:prstGeom>
        </p:spPr>
      </p:pic>
      <p:pic>
        <p:nvPicPr>
          <p:cNvPr id="17" name="Picture 16">
            <a:extLst>
              <a:ext uri="{FF2B5EF4-FFF2-40B4-BE49-F238E27FC236}">
                <a16:creationId xmlns:a16="http://schemas.microsoft.com/office/drawing/2014/main" id="{F7E498FB-4C20-3149-B3B1-1FFC82EB1874}"/>
              </a:ext>
            </a:extLst>
          </p:cNvPr>
          <p:cNvPicPr>
            <a:picLocks noChangeAspect="1"/>
          </p:cNvPicPr>
          <p:nvPr/>
        </p:nvPicPr>
        <p:blipFill>
          <a:blip r:embed="rId9"/>
          <a:stretch>
            <a:fillRect/>
          </a:stretch>
        </p:blipFill>
        <p:spPr>
          <a:xfrm>
            <a:off x="7434474" y="2082318"/>
            <a:ext cx="1450622" cy="1261997"/>
          </a:xfrm>
          <a:prstGeom prst="rect">
            <a:avLst/>
          </a:prstGeom>
        </p:spPr>
      </p:pic>
    </p:spTree>
    <p:extLst>
      <p:ext uri="{BB962C8B-B14F-4D97-AF65-F5344CB8AC3E}">
        <p14:creationId xmlns:p14="http://schemas.microsoft.com/office/powerpoint/2010/main" val="330528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00" fill="hold"/>
                                        <p:tgtEl>
                                          <p:spTgt spid="15"/>
                                        </p:tgtEl>
                                      </p:cBhvr>
                                    </p:cmd>
                                  </p:childTnLst>
                                </p:cTn>
                              </p:par>
                              <p:par>
                                <p:cTn id="7" presetID="1" presetClass="mediacall" presetSubtype="0" fill="hold" nodeType="withEffect">
                                  <p:stCondLst>
                                    <p:cond delay="0"/>
                                  </p:stCondLst>
                                  <p:childTnLst>
                                    <p:cmd type="call" cmd="playFrom(0.0)">
                                      <p:cBhvr>
                                        <p:cTn id="8" dur="223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2000" fill="hold" display="0">
                  <p:stCondLst>
                    <p:cond delay="indefinite"/>
                  </p:stCondLst>
                </p:cTn>
                <p:tgtEl>
                  <p:spTgt spid="15"/>
                </p:tgtEl>
              </p:cMediaNode>
            </p:video>
            <p:video>
              <p:cMediaNode vol="80000">
                <p:cTn id="10" repeatCount="2000" fill="hold" display="0">
                  <p:stCondLst>
                    <p:cond delay="indefinite"/>
                  </p:stCondLst>
                </p:cTn>
                <p:tgtEl>
                  <p:spTgt spid="1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380D03-0DA8-4E71-9FEB-B99F7F8CBA5C}"/>
              </a:ext>
            </a:extLst>
          </p:cNvPr>
          <p:cNvSpPr>
            <a:spLocks noGrp="1"/>
          </p:cNvSpPr>
          <p:nvPr>
            <p:ph type="sldNum" sz="quarter" idx="4"/>
          </p:nvPr>
        </p:nvSpPr>
        <p:spPr/>
        <p:txBody>
          <a:bodyPr/>
          <a:lstStyle/>
          <a:p>
            <a:fld id="{4FAB73BC-B049-4115-A692-8D63A059BFB8}" type="slidenum">
              <a:rPr lang="en-US" smtClean="0"/>
              <a:pPr/>
              <a:t>9</a:t>
            </a:fld>
            <a:endParaRPr lang="en-US" dirty="0"/>
          </a:p>
        </p:txBody>
      </p:sp>
      <p:grpSp>
        <p:nvGrpSpPr>
          <p:cNvPr id="4" name="Group 3">
            <a:extLst>
              <a:ext uri="{FF2B5EF4-FFF2-40B4-BE49-F238E27FC236}">
                <a16:creationId xmlns:a16="http://schemas.microsoft.com/office/drawing/2014/main" id="{D2E5C127-0CED-461E-8709-7F64040E3729}"/>
              </a:ext>
            </a:extLst>
          </p:cNvPr>
          <p:cNvGrpSpPr/>
          <p:nvPr/>
        </p:nvGrpSpPr>
        <p:grpSpPr>
          <a:xfrm>
            <a:off x="1396517" y="3672861"/>
            <a:ext cx="1394371" cy="1205281"/>
            <a:chOff x="3539600" y="3548541"/>
            <a:chExt cx="1213310" cy="1156197"/>
          </a:xfrm>
        </p:grpSpPr>
        <p:grpSp>
          <p:nvGrpSpPr>
            <p:cNvPr id="149" name="Group 148">
              <a:extLst>
                <a:ext uri="{FF2B5EF4-FFF2-40B4-BE49-F238E27FC236}">
                  <a16:creationId xmlns:a16="http://schemas.microsoft.com/office/drawing/2014/main" id="{09BA535B-F2C6-4307-8041-2B828A2DCACB}"/>
                </a:ext>
              </a:extLst>
            </p:cNvPr>
            <p:cNvGrpSpPr/>
            <p:nvPr/>
          </p:nvGrpSpPr>
          <p:grpSpPr>
            <a:xfrm>
              <a:off x="3539600" y="3548541"/>
              <a:ext cx="1213310" cy="1140905"/>
              <a:chOff x="1955724" y="3548541"/>
              <a:chExt cx="1213310" cy="1140905"/>
            </a:xfrm>
          </p:grpSpPr>
          <p:cxnSp>
            <p:nvCxnSpPr>
              <p:cNvPr id="150" name="Straight Connector 149">
                <a:extLst>
                  <a:ext uri="{FF2B5EF4-FFF2-40B4-BE49-F238E27FC236}">
                    <a16:creationId xmlns:a16="http://schemas.microsoft.com/office/drawing/2014/main" id="{CD6425F8-3C9C-47DA-9903-BA8F55013311}"/>
                  </a:ext>
                </a:extLst>
              </p:cNvPr>
              <p:cNvCxnSpPr/>
              <p:nvPr/>
            </p:nvCxnSpPr>
            <p:spPr>
              <a:xfrm>
                <a:off x="1958384"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51" name="Straight Connector 150">
                <a:extLst>
                  <a:ext uri="{FF2B5EF4-FFF2-40B4-BE49-F238E27FC236}">
                    <a16:creationId xmlns:a16="http://schemas.microsoft.com/office/drawing/2014/main" id="{9B84E266-75BA-4071-AE72-AEDB82DCA4FC}"/>
                  </a:ext>
                </a:extLst>
              </p:cNvPr>
              <p:cNvCxnSpPr/>
              <p:nvPr/>
            </p:nvCxnSpPr>
            <p:spPr>
              <a:xfrm>
                <a:off x="2005693"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52" name="Straight Connector 151">
                <a:extLst>
                  <a:ext uri="{FF2B5EF4-FFF2-40B4-BE49-F238E27FC236}">
                    <a16:creationId xmlns:a16="http://schemas.microsoft.com/office/drawing/2014/main" id="{03A8D0B3-5FC3-4DD8-9E99-1DC630EE169E}"/>
                  </a:ext>
                </a:extLst>
              </p:cNvPr>
              <p:cNvCxnSpPr/>
              <p:nvPr/>
            </p:nvCxnSpPr>
            <p:spPr>
              <a:xfrm>
                <a:off x="2055009"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53" name="Straight Connector 152">
                <a:extLst>
                  <a:ext uri="{FF2B5EF4-FFF2-40B4-BE49-F238E27FC236}">
                    <a16:creationId xmlns:a16="http://schemas.microsoft.com/office/drawing/2014/main" id="{E71F868B-0CAA-420F-9057-6C562E564C37}"/>
                  </a:ext>
                </a:extLst>
              </p:cNvPr>
              <p:cNvCxnSpPr/>
              <p:nvPr/>
            </p:nvCxnSpPr>
            <p:spPr>
              <a:xfrm>
                <a:off x="2104747"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54" name="Straight Connector 153">
                <a:extLst>
                  <a:ext uri="{FF2B5EF4-FFF2-40B4-BE49-F238E27FC236}">
                    <a16:creationId xmlns:a16="http://schemas.microsoft.com/office/drawing/2014/main" id="{2A8D1C82-7F50-4CF4-8FDC-1693603E2FFD}"/>
                  </a:ext>
                </a:extLst>
              </p:cNvPr>
              <p:cNvCxnSpPr/>
              <p:nvPr/>
            </p:nvCxnSpPr>
            <p:spPr>
              <a:xfrm>
                <a:off x="2157628"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55" name="Straight Connector 154">
                <a:extLst>
                  <a:ext uri="{FF2B5EF4-FFF2-40B4-BE49-F238E27FC236}">
                    <a16:creationId xmlns:a16="http://schemas.microsoft.com/office/drawing/2014/main" id="{519BE950-4F0F-495F-BCD7-7BD19F60B40B}"/>
                  </a:ext>
                </a:extLst>
              </p:cNvPr>
              <p:cNvCxnSpPr/>
              <p:nvPr/>
            </p:nvCxnSpPr>
            <p:spPr>
              <a:xfrm>
                <a:off x="2217159"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56" name="Straight Connector 155">
                <a:extLst>
                  <a:ext uri="{FF2B5EF4-FFF2-40B4-BE49-F238E27FC236}">
                    <a16:creationId xmlns:a16="http://schemas.microsoft.com/office/drawing/2014/main" id="{574CA7FA-154F-4A96-B7F3-BCBE12B6A6BA}"/>
                  </a:ext>
                </a:extLst>
              </p:cNvPr>
              <p:cNvCxnSpPr/>
              <p:nvPr/>
            </p:nvCxnSpPr>
            <p:spPr>
              <a:xfrm>
                <a:off x="2267946"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57" name="Straight Connector 156">
                <a:extLst>
                  <a:ext uri="{FF2B5EF4-FFF2-40B4-BE49-F238E27FC236}">
                    <a16:creationId xmlns:a16="http://schemas.microsoft.com/office/drawing/2014/main" id="{F5182AA0-AF39-4E30-8952-2A2A1C902B1D}"/>
                  </a:ext>
                </a:extLst>
              </p:cNvPr>
              <p:cNvCxnSpPr/>
              <p:nvPr/>
            </p:nvCxnSpPr>
            <p:spPr>
              <a:xfrm>
                <a:off x="2315255"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58" name="Straight Connector 157">
                <a:extLst>
                  <a:ext uri="{FF2B5EF4-FFF2-40B4-BE49-F238E27FC236}">
                    <a16:creationId xmlns:a16="http://schemas.microsoft.com/office/drawing/2014/main" id="{7BFBB93F-0C00-415E-A99B-16E879E795EE}"/>
                  </a:ext>
                </a:extLst>
              </p:cNvPr>
              <p:cNvCxnSpPr/>
              <p:nvPr/>
            </p:nvCxnSpPr>
            <p:spPr>
              <a:xfrm>
                <a:off x="2364571"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59" name="Straight Connector 158">
                <a:extLst>
                  <a:ext uri="{FF2B5EF4-FFF2-40B4-BE49-F238E27FC236}">
                    <a16:creationId xmlns:a16="http://schemas.microsoft.com/office/drawing/2014/main" id="{800D941B-6A29-49F5-8206-985A54F721DF}"/>
                  </a:ext>
                </a:extLst>
              </p:cNvPr>
              <p:cNvCxnSpPr/>
              <p:nvPr/>
            </p:nvCxnSpPr>
            <p:spPr>
              <a:xfrm>
                <a:off x="2414309"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60" name="Straight Connector 159">
                <a:extLst>
                  <a:ext uri="{FF2B5EF4-FFF2-40B4-BE49-F238E27FC236}">
                    <a16:creationId xmlns:a16="http://schemas.microsoft.com/office/drawing/2014/main" id="{8A09EF8B-FA1A-4F1A-9B6F-B5A7AF91DA99}"/>
                  </a:ext>
                </a:extLst>
              </p:cNvPr>
              <p:cNvCxnSpPr/>
              <p:nvPr/>
            </p:nvCxnSpPr>
            <p:spPr>
              <a:xfrm>
                <a:off x="2467190"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61" name="Straight Connector 160">
                <a:extLst>
                  <a:ext uri="{FF2B5EF4-FFF2-40B4-BE49-F238E27FC236}">
                    <a16:creationId xmlns:a16="http://schemas.microsoft.com/office/drawing/2014/main" id="{B71BD73E-30BC-4025-AFED-12CB454D7485}"/>
                  </a:ext>
                </a:extLst>
              </p:cNvPr>
              <p:cNvCxnSpPr/>
              <p:nvPr/>
            </p:nvCxnSpPr>
            <p:spPr>
              <a:xfrm>
                <a:off x="2526721" y="3548543"/>
                <a:ext cx="0" cy="1140903"/>
              </a:xfrm>
              <a:prstGeom prst="line">
                <a:avLst/>
              </a:prstGeom>
              <a:noFill/>
              <a:ln w="9525" cap="flat" cmpd="sng" algn="ctr">
                <a:solidFill>
                  <a:sysClr val="windowText" lastClr="000000">
                    <a:shade val="95000"/>
                    <a:satMod val="105000"/>
                  </a:sysClr>
                </a:solidFill>
                <a:prstDash val="solid"/>
              </a:ln>
              <a:effectLst/>
            </p:spPr>
          </p:cxnSp>
          <p:cxnSp>
            <p:nvCxnSpPr>
              <p:cNvPr id="162" name="Straight Connector 161">
                <a:extLst>
                  <a:ext uri="{FF2B5EF4-FFF2-40B4-BE49-F238E27FC236}">
                    <a16:creationId xmlns:a16="http://schemas.microsoft.com/office/drawing/2014/main" id="{90671450-A546-4108-A427-9C485934F359}"/>
                  </a:ext>
                </a:extLst>
              </p:cNvPr>
              <p:cNvCxnSpPr/>
              <p:nvPr/>
            </p:nvCxnSpPr>
            <p:spPr>
              <a:xfrm>
                <a:off x="2575127" y="3548542"/>
                <a:ext cx="0" cy="1140903"/>
              </a:xfrm>
              <a:prstGeom prst="line">
                <a:avLst/>
              </a:prstGeom>
              <a:noFill/>
              <a:ln w="9525" cap="flat" cmpd="sng" algn="ctr">
                <a:solidFill>
                  <a:sysClr val="windowText" lastClr="000000">
                    <a:shade val="95000"/>
                    <a:satMod val="105000"/>
                  </a:sysClr>
                </a:solidFill>
                <a:prstDash val="solid"/>
              </a:ln>
              <a:effectLst/>
            </p:spPr>
          </p:cxnSp>
          <p:cxnSp>
            <p:nvCxnSpPr>
              <p:cNvPr id="163" name="Straight Connector 162">
                <a:extLst>
                  <a:ext uri="{FF2B5EF4-FFF2-40B4-BE49-F238E27FC236}">
                    <a16:creationId xmlns:a16="http://schemas.microsoft.com/office/drawing/2014/main" id="{04CF8593-0723-463B-AC3C-EB3AEEFE9F98}"/>
                  </a:ext>
                </a:extLst>
              </p:cNvPr>
              <p:cNvCxnSpPr/>
              <p:nvPr/>
            </p:nvCxnSpPr>
            <p:spPr>
              <a:xfrm>
                <a:off x="2622436" y="3548542"/>
                <a:ext cx="0" cy="1140903"/>
              </a:xfrm>
              <a:prstGeom prst="line">
                <a:avLst/>
              </a:prstGeom>
              <a:noFill/>
              <a:ln w="9525" cap="flat" cmpd="sng" algn="ctr">
                <a:solidFill>
                  <a:sysClr val="windowText" lastClr="000000">
                    <a:shade val="95000"/>
                    <a:satMod val="105000"/>
                  </a:sysClr>
                </a:solidFill>
                <a:prstDash val="solid"/>
              </a:ln>
              <a:effectLst/>
            </p:spPr>
          </p:cxnSp>
          <p:cxnSp>
            <p:nvCxnSpPr>
              <p:cNvPr id="164" name="Straight Connector 163">
                <a:extLst>
                  <a:ext uri="{FF2B5EF4-FFF2-40B4-BE49-F238E27FC236}">
                    <a16:creationId xmlns:a16="http://schemas.microsoft.com/office/drawing/2014/main" id="{3E27FB63-3A76-4B8B-8019-D3648B551F85}"/>
                  </a:ext>
                </a:extLst>
              </p:cNvPr>
              <p:cNvCxnSpPr/>
              <p:nvPr/>
            </p:nvCxnSpPr>
            <p:spPr>
              <a:xfrm>
                <a:off x="2671752" y="3548542"/>
                <a:ext cx="0" cy="1140903"/>
              </a:xfrm>
              <a:prstGeom prst="line">
                <a:avLst/>
              </a:prstGeom>
              <a:noFill/>
              <a:ln w="9525" cap="flat" cmpd="sng" algn="ctr">
                <a:solidFill>
                  <a:sysClr val="windowText" lastClr="000000">
                    <a:shade val="95000"/>
                    <a:satMod val="105000"/>
                  </a:sysClr>
                </a:solidFill>
                <a:prstDash val="solid"/>
              </a:ln>
              <a:effectLst/>
            </p:spPr>
          </p:cxnSp>
          <p:cxnSp>
            <p:nvCxnSpPr>
              <p:cNvPr id="165" name="Straight Connector 164">
                <a:extLst>
                  <a:ext uri="{FF2B5EF4-FFF2-40B4-BE49-F238E27FC236}">
                    <a16:creationId xmlns:a16="http://schemas.microsoft.com/office/drawing/2014/main" id="{3D44B6B3-FFE4-4659-ADA4-10E2FDC0D574}"/>
                  </a:ext>
                </a:extLst>
              </p:cNvPr>
              <p:cNvCxnSpPr/>
              <p:nvPr/>
            </p:nvCxnSpPr>
            <p:spPr>
              <a:xfrm>
                <a:off x="2721490" y="3548542"/>
                <a:ext cx="0" cy="1140903"/>
              </a:xfrm>
              <a:prstGeom prst="line">
                <a:avLst/>
              </a:prstGeom>
              <a:noFill/>
              <a:ln w="9525" cap="flat" cmpd="sng" algn="ctr">
                <a:solidFill>
                  <a:sysClr val="windowText" lastClr="000000">
                    <a:shade val="95000"/>
                    <a:satMod val="105000"/>
                  </a:sysClr>
                </a:solidFill>
                <a:prstDash val="solid"/>
              </a:ln>
              <a:effectLst/>
            </p:spPr>
          </p:cxnSp>
          <p:cxnSp>
            <p:nvCxnSpPr>
              <p:cNvPr id="166" name="Straight Connector 165">
                <a:extLst>
                  <a:ext uri="{FF2B5EF4-FFF2-40B4-BE49-F238E27FC236}">
                    <a16:creationId xmlns:a16="http://schemas.microsoft.com/office/drawing/2014/main" id="{7900B78E-7E71-4F61-A269-481A8D43B6E3}"/>
                  </a:ext>
                </a:extLst>
              </p:cNvPr>
              <p:cNvCxnSpPr/>
              <p:nvPr/>
            </p:nvCxnSpPr>
            <p:spPr>
              <a:xfrm>
                <a:off x="2774371" y="3548542"/>
                <a:ext cx="0" cy="1140903"/>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87011AA-888E-46E7-BB4B-1D9ADE367C81}"/>
                  </a:ext>
                </a:extLst>
              </p:cNvPr>
              <p:cNvCxnSpPr/>
              <p:nvPr/>
            </p:nvCxnSpPr>
            <p:spPr>
              <a:xfrm>
                <a:off x="2833902" y="3548542"/>
                <a:ext cx="0" cy="1140903"/>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F6DFE33D-8114-4B58-A4DF-CEAC21E71E5E}"/>
                  </a:ext>
                </a:extLst>
              </p:cNvPr>
              <p:cNvCxnSpPr/>
              <p:nvPr/>
            </p:nvCxnSpPr>
            <p:spPr>
              <a:xfrm>
                <a:off x="2894215" y="3548541"/>
                <a:ext cx="0" cy="1140903"/>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DE8B477E-21A9-49A6-A94F-3A89D24BB322}"/>
                  </a:ext>
                </a:extLst>
              </p:cNvPr>
              <p:cNvCxnSpPr/>
              <p:nvPr/>
            </p:nvCxnSpPr>
            <p:spPr>
              <a:xfrm>
                <a:off x="2941524" y="3548541"/>
                <a:ext cx="0" cy="1140903"/>
              </a:xfrm>
              <a:prstGeom prst="line">
                <a:avLst/>
              </a:prstGeom>
              <a:noFill/>
              <a:ln w="9525" cap="flat" cmpd="sng" algn="ctr">
                <a:solidFill>
                  <a:sysClr val="windowText" lastClr="000000">
                    <a:shade val="95000"/>
                    <a:satMod val="105000"/>
                  </a:sysClr>
                </a:solidFill>
                <a:prstDash val="solid"/>
              </a:ln>
              <a:effectLst/>
            </p:spPr>
          </p:cxnSp>
          <p:cxnSp>
            <p:nvCxnSpPr>
              <p:cNvPr id="170" name="Straight Connector 169">
                <a:extLst>
                  <a:ext uri="{FF2B5EF4-FFF2-40B4-BE49-F238E27FC236}">
                    <a16:creationId xmlns:a16="http://schemas.microsoft.com/office/drawing/2014/main" id="{7B4CC5F4-C517-4A4B-B5F3-07C5DE6F34DA}"/>
                  </a:ext>
                </a:extLst>
              </p:cNvPr>
              <p:cNvCxnSpPr/>
              <p:nvPr/>
            </p:nvCxnSpPr>
            <p:spPr>
              <a:xfrm>
                <a:off x="2990840" y="3548541"/>
                <a:ext cx="0" cy="1140903"/>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3823A8DF-DE5A-4917-B0DE-E5CD2951CE7C}"/>
                  </a:ext>
                </a:extLst>
              </p:cNvPr>
              <p:cNvCxnSpPr/>
              <p:nvPr/>
            </p:nvCxnSpPr>
            <p:spPr>
              <a:xfrm>
                <a:off x="3040578" y="3548541"/>
                <a:ext cx="0" cy="1140903"/>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D21CE9E3-FADE-4B74-B253-5C06BCF6A4F0}"/>
                  </a:ext>
                </a:extLst>
              </p:cNvPr>
              <p:cNvCxnSpPr/>
              <p:nvPr/>
            </p:nvCxnSpPr>
            <p:spPr>
              <a:xfrm>
                <a:off x="3093459" y="3548541"/>
                <a:ext cx="0" cy="1140903"/>
              </a:xfrm>
              <a:prstGeom prst="line">
                <a:avLst/>
              </a:prstGeom>
              <a:noFill/>
              <a:ln w="9525" cap="flat" cmpd="sng" algn="ctr">
                <a:solidFill>
                  <a:sysClr val="windowText" lastClr="000000">
                    <a:shade val="95000"/>
                    <a:satMod val="105000"/>
                  </a:sysClr>
                </a:solidFill>
                <a:prstDash val="solid"/>
              </a:ln>
              <a:effectLst/>
            </p:spPr>
          </p:cxnSp>
          <p:cxnSp>
            <p:nvCxnSpPr>
              <p:cNvPr id="173" name="Straight Connector 172">
                <a:extLst>
                  <a:ext uri="{FF2B5EF4-FFF2-40B4-BE49-F238E27FC236}">
                    <a16:creationId xmlns:a16="http://schemas.microsoft.com/office/drawing/2014/main" id="{4EFC861F-3307-4092-A155-4A374FC347E5}"/>
                  </a:ext>
                </a:extLst>
              </p:cNvPr>
              <p:cNvCxnSpPr/>
              <p:nvPr/>
            </p:nvCxnSpPr>
            <p:spPr>
              <a:xfrm>
                <a:off x="3152990" y="3548541"/>
                <a:ext cx="0" cy="1140903"/>
              </a:xfrm>
              <a:prstGeom prst="line">
                <a:avLst/>
              </a:prstGeom>
              <a:noFill/>
              <a:ln w="9525" cap="flat" cmpd="sng" algn="ctr">
                <a:solidFill>
                  <a:sysClr val="windowText" lastClr="000000">
                    <a:shade val="95000"/>
                    <a:satMod val="105000"/>
                  </a:sysClr>
                </a:solidFill>
                <a:prstDash val="solid"/>
              </a:ln>
              <a:effectLst/>
            </p:spPr>
          </p:cxnSp>
          <p:cxnSp>
            <p:nvCxnSpPr>
              <p:cNvPr id="174" name="Straight Connector 173">
                <a:extLst>
                  <a:ext uri="{FF2B5EF4-FFF2-40B4-BE49-F238E27FC236}">
                    <a16:creationId xmlns:a16="http://schemas.microsoft.com/office/drawing/2014/main" id="{265190EE-C9C3-4FB5-84D5-42A892178E1B}"/>
                  </a:ext>
                </a:extLst>
              </p:cNvPr>
              <p:cNvCxnSpPr>
                <a:cxnSpLocks/>
              </p:cNvCxnSpPr>
              <p:nvPr/>
            </p:nvCxnSpPr>
            <p:spPr>
              <a:xfrm flipH="1">
                <a:off x="1958384" y="4687543"/>
                <a:ext cx="1194606" cy="0"/>
              </a:xfrm>
              <a:prstGeom prst="line">
                <a:avLst/>
              </a:prstGeom>
              <a:noFill/>
              <a:ln w="9525" cap="flat" cmpd="sng" algn="ctr">
                <a:solidFill>
                  <a:sysClr val="windowText" lastClr="000000">
                    <a:shade val="95000"/>
                    <a:satMod val="105000"/>
                  </a:sysClr>
                </a:solidFill>
                <a:prstDash val="solid"/>
              </a:ln>
              <a:effectLst/>
            </p:spPr>
          </p:cxnSp>
          <p:cxnSp>
            <p:nvCxnSpPr>
              <p:cNvPr id="175" name="Straight Connector 174">
                <a:extLst>
                  <a:ext uri="{FF2B5EF4-FFF2-40B4-BE49-F238E27FC236}">
                    <a16:creationId xmlns:a16="http://schemas.microsoft.com/office/drawing/2014/main" id="{42A6A8BD-A814-4D64-B9C8-8A869826232C}"/>
                  </a:ext>
                </a:extLst>
              </p:cNvPr>
              <p:cNvCxnSpPr>
                <a:cxnSpLocks/>
              </p:cNvCxnSpPr>
              <p:nvPr/>
            </p:nvCxnSpPr>
            <p:spPr>
              <a:xfrm flipH="1">
                <a:off x="1958384" y="4670874"/>
                <a:ext cx="1194606" cy="0"/>
              </a:xfrm>
              <a:prstGeom prst="line">
                <a:avLst/>
              </a:prstGeom>
              <a:noFill/>
              <a:ln w="9525" cap="flat" cmpd="sng" algn="ctr">
                <a:solidFill>
                  <a:sysClr val="windowText" lastClr="000000">
                    <a:shade val="95000"/>
                    <a:satMod val="105000"/>
                  </a:sysClr>
                </a:solidFill>
                <a:prstDash val="solid"/>
              </a:ln>
              <a:effectLst/>
            </p:spPr>
          </p:cxnSp>
          <p:cxnSp>
            <p:nvCxnSpPr>
              <p:cNvPr id="176" name="Straight Connector 175">
                <a:extLst>
                  <a:ext uri="{FF2B5EF4-FFF2-40B4-BE49-F238E27FC236}">
                    <a16:creationId xmlns:a16="http://schemas.microsoft.com/office/drawing/2014/main" id="{43C967C9-3F3A-4294-8658-38545FCB5F50}"/>
                  </a:ext>
                </a:extLst>
              </p:cNvPr>
              <p:cNvCxnSpPr>
                <a:cxnSpLocks/>
              </p:cNvCxnSpPr>
              <p:nvPr/>
            </p:nvCxnSpPr>
            <p:spPr>
              <a:xfrm flipH="1">
                <a:off x="1958384" y="4644680"/>
                <a:ext cx="1194606" cy="0"/>
              </a:xfrm>
              <a:prstGeom prst="line">
                <a:avLst/>
              </a:prstGeom>
              <a:noFill/>
              <a:ln w="9525" cap="flat" cmpd="sng" algn="ctr">
                <a:solidFill>
                  <a:sysClr val="windowText" lastClr="000000">
                    <a:shade val="95000"/>
                    <a:satMod val="105000"/>
                  </a:sysClr>
                </a:solidFill>
                <a:prstDash val="solid"/>
              </a:ln>
              <a:effectLst/>
            </p:spPr>
          </p:cxnSp>
          <p:cxnSp>
            <p:nvCxnSpPr>
              <p:cNvPr id="177" name="Straight Connector 176">
                <a:extLst>
                  <a:ext uri="{FF2B5EF4-FFF2-40B4-BE49-F238E27FC236}">
                    <a16:creationId xmlns:a16="http://schemas.microsoft.com/office/drawing/2014/main" id="{1A1B6FD3-A1A5-4D44-AFA8-D193FB174DCD}"/>
                  </a:ext>
                </a:extLst>
              </p:cNvPr>
              <p:cNvCxnSpPr>
                <a:cxnSpLocks/>
              </p:cNvCxnSpPr>
              <p:nvPr/>
            </p:nvCxnSpPr>
            <p:spPr>
              <a:xfrm flipH="1">
                <a:off x="1958384" y="4611343"/>
                <a:ext cx="1194606" cy="0"/>
              </a:xfrm>
              <a:prstGeom prst="line">
                <a:avLst/>
              </a:prstGeom>
              <a:noFill/>
              <a:ln w="9525" cap="flat" cmpd="sng" algn="ctr">
                <a:solidFill>
                  <a:sysClr val="windowText" lastClr="000000">
                    <a:shade val="95000"/>
                    <a:satMod val="105000"/>
                  </a:sysClr>
                </a:solidFill>
                <a:prstDash val="solid"/>
              </a:ln>
              <a:effectLst/>
            </p:spPr>
          </p:cxnSp>
          <p:cxnSp>
            <p:nvCxnSpPr>
              <p:cNvPr id="178" name="Straight Connector 177">
                <a:extLst>
                  <a:ext uri="{FF2B5EF4-FFF2-40B4-BE49-F238E27FC236}">
                    <a16:creationId xmlns:a16="http://schemas.microsoft.com/office/drawing/2014/main" id="{92C46752-6BDE-428E-B14D-B68B4FE71A9E}"/>
                  </a:ext>
                </a:extLst>
              </p:cNvPr>
              <p:cNvCxnSpPr>
                <a:cxnSpLocks/>
              </p:cNvCxnSpPr>
              <p:nvPr/>
            </p:nvCxnSpPr>
            <p:spPr>
              <a:xfrm flipH="1">
                <a:off x="1958384" y="4573243"/>
                <a:ext cx="1194606" cy="0"/>
              </a:xfrm>
              <a:prstGeom prst="line">
                <a:avLst/>
              </a:prstGeom>
              <a:noFill/>
              <a:ln w="9525" cap="flat" cmpd="sng" algn="ctr">
                <a:solidFill>
                  <a:sysClr val="windowText" lastClr="000000">
                    <a:shade val="95000"/>
                    <a:satMod val="105000"/>
                  </a:sysClr>
                </a:solidFill>
                <a:prstDash val="solid"/>
              </a:ln>
              <a:effectLst/>
            </p:spPr>
          </p:cxnSp>
          <p:cxnSp>
            <p:nvCxnSpPr>
              <p:cNvPr id="179" name="Straight Connector 178">
                <a:extLst>
                  <a:ext uri="{FF2B5EF4-FFF2-40B4-BE49-F238E27FC236}">
                    <a16:creationId xmlns:a16="http://schemas.microsoft.com/office/drawing/2014/main" id="{088705CE-7827-46B9-AEE1-18C12F9F3D25}"/>
                  </a:ext>
                </a:extLst>
              </p:cNvPr>
              <p:cNvCxnSpPr>
                <a:cxnSpLocks/>
              </p:cNvCxnSpPr>
              <p:nvPr/>
            </p:nvCxnSpPr>
            <p:spPr>
              <a:xfrm flipH="1">
                <a:off x="1958384" y="4527999"/>
                <a:ext cx="1194606" cy="0"/>
              </a:xfrm>
              <a:prstGeom prst="line">
                <a:avLst/>
              </a:prstGeom>
              <a:noFill/>
              <a:ln w="9525" cap="flat" cmpd="sng" algn="ctr">
                <a:solidFill>
                  <a:sysClr val="windowText" lastClr="000000">
                    <a:shade val="95000"/>
                    <a:satMod val="105000"/>
                  </a:sysClr>
                </a:solidFill>
                <a:prstDash val="solid"/>
              </a:ln>
              <a:effectLst/>
            </p:spPr>
          </p:cxnSp>
          <p:cxnSp>
            <p:nvCxnSpPr>
              <p:cNvPr id="180" name="Straight Connector 179">
                <a:extLst>
                  <a:ext uri="{FF2B5EF4-FFF2-40B4-BE49-F238E27FC236}">
                    <a16:creationId xmlns:a16="http://schemas.microsoft.com/office/drawing/2014/main" id="{B83EAA0D-055C-4501-9539-8838478C9BCE}"/>
                  </a:ext>
                </a:extLst>
              </p:cNvPr>
              <p:cNvCxnSpPr>
                <a:cxnSpLocks/>
              </p:cNvCxnSpPr>
              <p:nvPr/>
            </p:nvCxnSpPr>
            <p:spPr>
              <a:xfrm flipH="1">
                <a:off x="1958384" y="4480374"/>
                <a:ext cx="1194606" cy="0"/>
              </a:xfrm>
              <a:prstGeom prst="line">
                <a:avLst/>
              </a:prstGeom>
              <a:noFill/>
              <a:ln w="9525" cap="flat" cmpd="sng" algn="ctr">
                <a:solidFill>
                  <a:sysClr val="windowText" lastClr="000000">
                    <a:shade val="95000"/>
                    <a:satMod val="105000"/>
                  </a:sysClr>
                </a:solidFill>
                <a:prstDash val="solid"/>
              </a:ln>
              <a:effectLst/>
            </p:spPr>
          </p:cxnSp>
          <p:cxnSp>
            <p:nvCxnSpPr>
              <p:cNvPr id="181" name="Straight Connector 180">
                <a:extLst>
                  <a:ext uri="{FF2B5EF4-FFF2-40B4-BE49-F238E27FC236}">
                    <a16:creationId xmlns:a16="http://schemas.microsoft.com/office/drawing/2014/main" id="{0CAD8CAC-2408-4ED6-9ECB-EFA4AB5D53A5}"/>
                  </a:ext>
                </a:extLst>
              </p:cNvPr>
              <p:cNvCxnSpPr>
                <a:cxnSpLocks/>
              </p:cNvCxnSpPr>
              <p:nvPr/>
            </p:nvCxnSpPr>
            <p:spPr>
              <a:xfrm flipH="1">
                <a:off x="1958384" y="4425606"/>
                <a:ext cx="1194606" cy="0"/>
              </a:xfrm>
              <a:prstGeom prst="line">
                <a:avLst/>
              </a:prstGeom>
              <a:noFill/>
              <a:ln w="9525" cap="flat" cmpd="sng" algn="ctr">
                <a:solidFill>
                  <a:sysClr val="windowText" lastClr="000000">
                    <a:shade val="95000"/>
                    <a:satMod val="105000"/>
                  </a:sysClr>
                </a:solidFill>
                <a:prstDash val="solid"/>
              </a:ln>
              <a:effectLst/>
            </p:spPr>
          </p:cxnSp>
          <p:cxnSp>
            <p:nvCxnSpPr>
              <p:cNvPr id="182" name="Straight Connector 181">
                <a:extLst>
                  <a:ext uri="{FF2B5EF4-FFF2-40B4-BE49-F238E27FC236}">
                    <a16:creationId xmlns:a16="http://schemas.microsoft.com/office/drawing/2014/main" id="{2D7CFB0E-3ACC-419F-BEF4-94FFADD31AB9}"/>
                  </a:ext>
                </a:extLst>
              </p:cNvPr>
              <p:cNvCxnSpPr>
                <a:cxnSpLocks/>
              </p:cNvCxnSpPr>
              <p:nvPr/>
            </p:nvCxnSpPr>
            <p:spPr>
              <a:xfrm flipH="1">
                <a:off x="1958384" y="4370837"/>
                <a:ext cx="1194606" cy="0"/>
              </a:xfrm>
              <a:prstGeom prst="line">
                <a:avLst/>
              </a:prstGeom>
              <a:noFill/>
              <a:ln w="9525" cap="flat" cmpd="sng" algn="ctr">
                <a:solidFill>
                  <a:sysClr val="windowText" lastClr="000000">
                    <a:shade val="95000"/>
                    <a:satMod val="105000"/>
                  </a:sysClr>
                </a:solidFill>
                <a:prstDash val="solid"/>
              </a:ln>
              <a:effectLst/>
            </p:spPr>
          </p:cxnSp>
          <p:cxnSp>
            <p:nvCxnSpPr>
              <p:cNvPr id="183" name="Straight Connector 182">
                <a:extLst>
                  <a:ext uri="{FF2B5EF4-FFF2-40B4-BE49-F238E27FC236}">
                    <a16:creationId xmlns:a16="http://schemas.microsoft.com/office/drawing/2014/main" id="{F10F6433-1E9D-4890-A1D2-35AF13BEB98B}"/>
                  </a:ext>
                </a:extLst>
              </p:cNvPr>
              <p:cNvCxnSpPr>
                <a:cxnSpLocks/>
              </p:cNvCxnSpPr>
              <p:nvPr/>
            </p:nvCxnSpPr>
            <p:spPr>
              <a:xfrm flipH="1">
                <a:off x="1958384" y="4318449"/>
                <a:ext cx="1194606" cy="0"/>
              </a:xfrm>
              <a:prstGeom prst="line">
                <a:avLst/>
              </a:prstGeom>
              <a:noFill/>
              <a:ln w="9525" cap="flat" cmpd="sng" algn="ctr">
                <a:solidFill>
                  <a:sysClr val="windowText" lastClr="000000">
                    <a:shade val="95000"/>
                    <a:satMod val="105000"/>
                  </a:sysClr>
                </a:solidFill>
                <a:prstDash val="solid"/>
              </a:ln>
              <a:effectLst/>
            </p:spPr>
          </p:cxnSp>
          <p:cxnSp>
            <p:nvCxnSpPr>
              <p:cNvPr id="184" name="Straight Connector 183">
                <a:extLst>
                  <a:ext uri="{FF2B5EF4-FFF2-40B4-BE49-F238E27FC236}">
                    <a16:creationId xmlns:a16="http://schemas.microsoft.com/office/drawing/2014/main" id="{12E809C4-E349-429E-88C7-47AC835437B3}"/>
                  </a:ext>
                </a:extLst>
              </p:cNvPr>
              <p:cNvCxnSpPr>
                <a:cxnSpLocks/>
              </p:cNvCxnSpPr>
              <p:nvPr/>
            </p:nvCxnSpPr>
            <p:spPr>
              <a:xfrm flipH="1">
                <a:off x="1955724" y="4266062"/>
                <a:ext cx="1194606" cy="0"/>
              </a:xfrm>
              <a:prstGeom prst="line">
                <a:avLst/>
              </a:prstGeom>
              <a:noFill/>
              <a:ln w="9525" cap="flat" cmpd="sng" algn="ctr">
                <a:solidFill>
                  <a:sysClr val="windowText" lastClr="000000">
                    <a:shade val="95000"/>
                    <a:satMod val="105000"/>
                  </a:sysClr>
                </a:solidFill>
                <a:prstDash val="solid"/>
              </a:ln>
              <a:effectLst/>
            </p:spPr>
          </p:cxnSp>
          <p:cxnSp>
            <p:nvCxnSpPr>
              <p:cNvPr id="185" name="Straight Connector 184">
                <a:extLst>
                  <a:ext uri="{FF2B5EF4-FFF2-40B4-BE49-F238E27FC236}">
                    <a16:creationId xmlns:a16="http://schemas.microsoft.com/office/drawing/2014/main" id="{8C3E254C-F00B-446F-A64C-180FB52A2A53}"/>
                  </a:ext>
                </a:extLst>
              </p:cNvPr>
              <p:cNvCxnSpPr>
                <a:cxnSpLocks/>
              </p:cNvCxnSpPr>
              <p:nvPr/>
            </p:nvCxnSpPr>
            <p:spPr>
              <a:xfrm flipH="1">
                <a:off x="1955724" y="4211294"/>
                <a:ext cx="1194606" cy="0"/>
              </a:xfrm>
              <a:prstGeom prst="line">
                <a:avLst/>
              </a:prstGeom>
              <a:noFill/>
              <a:ln w="9525" cap="flat" cmpd="sng" algn="ctr">
                <a:solidFill>
                  <a:sysClr val="windowText" lastClr="000000">
                    <a:shade val="95000"/>
                    <a:satMod val="105000"/>
                  </a:sysClr>
                </a:solidFill>
                <a:prstDash val="solid"/>
              </a:ln>
              <a:effectLst/>
            </p:spPr>
          </p:cxnSp>
          <p:cxnSp>
            <p:nvCxnSpPr>
              <p:cNvPr id="186" name="Straight Connector 185">
                <a:extLst>
                  <a:ext uri="{FF2B5EF4-FFF2-40B4-BE49-F238E27FC236}">
                    <a16:creationId xmlns:a16="http://schemas.microsoft.com/office/drawing/2014/main" id="{3FDF2C91-7704-4112-9B8F-DD2ABE076EE3}"/>
                  </a:ext>
                </a:extLst>
              </p:cNvPr>
              <p:cNvCxnSpPr>
                <a:cxnSpLocks/>
              </p:cNvCxnSpPr>
              <p:nvPr/>
            </p:nvCxnSpPr>
            <p:spPr>
              <a:xfrm flipH="1">
                <a:off x="1955724" y="4156525"/>
                <a:ext cx="1194606" cy="0"/>
              </a:xfrm>
              <a:prstGeom prst="line">
                <a:avLst/>
              </a:prstGeom>
              <a:noFill/>
              <a:ln w="9525" cap="flat" cmpd="sng" algn="ctr">
                <a:solidFill>
                  <a:sysClr val="windowText" lastClr="000000">
                    <a:shade val="95000"/>
                    <a:satMod val="105000"/>
                  </a:sysClr>
                </a:solidFill>
                <a:prstDash val="solid"/>
              </a:ln>
              <a:effectLst/>
            </p:spPr>
          </p:cxnSp>
          <p:cxnSp>
            <p:nvCxnSpPr>
              <p:cNvPr id="187" name="Straight Connector 186">
                <a:extLst>
                  <a:ext uri="{FF2B5EF4-FFF2-40B4-BE49-F238E27FC236}">
                    <a16:creationId xmlns:a16="http://schemas.microsoft.com/office/drawing/2014/main" id="{8747179F-9411-48D5-8AF7-FA48717320AD}"/>
                  </a:ext>
                </a:extLst>
              </p:cNvPr>
              <p:cNvCxnSpPr>
                <a:cxnSpLocks/>
              </p:cNvCxnSpPr>
              <p:nvPr/>
            </p:nvCxnSpPr>
            <p:spPr>
              <a:xfrm flipH="1">
                <a:off x="1955724" y="4104137"/>
                <a:ext cx="1194606" cy="0"/>
              </a:xfrm>
              <a:prstGeom prst="line">
                <a:avLst/>
              </a:prstGeom>
              <a:noFill/>
              <a:ln w="9525" cap="flat" cmpd="sng" algn="ctr">
                <a:solidFill>
                  <a:sysClr val="windowText" lastClr="000000">
                    <a:shade val="95000"/>
                    <a:satMod val="105000"/>
                  </a:sysClr>
                </a:solidFill>
                <a:prstDash val="solid"/>
              </a:ln>
              <a:effectLst/>
            </p:spPr>
          </p:cxnSp>
          <p:cxnSp>
            <p:nvCxnSpPr>
              <p:cNvPr id="188" name="Straight Connector 187">
                <a:extLst>
                  <a:ext uri="{FF2B5EF4-FFF2-40B4-BE49-F238E27FC236}">
                    <a16:creationId xmlns:a16="http://schemas.microsoft.com/office/drawing/2014/main" id="{DB2A205C-5945-4A1F-A1E7-3A5E12D41E11}"/>
                  </a:ext>
                </a:extLst>
              </p:cNvPr>
              <p:cNvCxnSpPr>
                <a:cxnSpLocks/>
              </p:cNvCxnSpPr>
              <p:nvPr/>
            </p:nvCxnSpPr>
            <p:spPr>
              <a:xfrm flipH="1">
                <a:off x="1955724" y="4042224"/>
                <a:ext cx="1194606" cy="0"/>
              </a:xfrm>
              <a:prstGeom prst="line">
                <a:avLst/>
              </a:prstGeom>
              <a:noFill/>
              <a:ln w="9525" cap="flat" cmpd="sng" algn="ctr">
                <a:solidFill>
                  <a:sysClr val="windowText" lastClr="000000">
                    <a:shade val="95000"/>
                    <a:satMod val="105000"/>
                  </a:sysClr>
                </a:solidFill>
                <a:prstDash val="solid"/>
              </a:ln>
              <a:effectLst/>
            </p:spPr>
          </p:cxnSp>
          <p:cxnSp>
            <p:nvCxnSpPr>
              <p:cNvPr id="189" name="Straight Connector 188">
                <a:extLst>
                  <a:ext uri="{FF2B5EF4-FFF2-40B4-BE49-F238E27FC236}">
                    <a16:creationId xmlns:a16="http://schemas.microsoft.com/office/drawing/2014/main" id="{0DD26E12-997A-418A-A2EB-416350DA49D4}"/>
                  </a:ext>
                </a:extLst>
              </p:cNvPr>
              <p:cNvCxnSpPr>
                <a:cxnSpLocks/>
              </p:cNvCxnSpPr>
              <p:nvPr/>
            </p:nvCxnSpPr>
            <p:spPr>
              <a:xfrm flipH="1">
                <a:off x="1955724" y="3987456"/>
                <a:ext cx="1194606" cy="0"/>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43E0E4B-7E3E-4D27-9F60-55E422B8D0D4}"/>
                  </a:ext>
                </a:extLst>
              </p:cNvPr>
              <p:cNvCxnSpPr>
                <a:cxnSpLocks/>
              </p:cNvCxnSpPr>
              <p:nvPr/>
            </p:nvCxnSpPr>
            <p:spPr>
              <a:xfrm flipH="1">
                <a:off x="1955724" y="3932687"/>
                <a:ext cx="1194606" cy="0"/>
              </a:xfrm>
              <a:prstGeom prst="line">
                <a:avLst/>
              </a:prstGeom>
              <a:noFill/>
              <a:ln w="9525" cap="flat" cmpd="sng" algn="ctr">
                <a:solidFill>
                  <a:sysClr val="windowText" lastClr="000000">
                    <a:shade val="95000"/>
                    <a:satMod val="105000"/>
                  </a:sysClr>
                </a:solidFill>
                <a:prstDash val="solid"/>
              </a:ln>
              <a:effectLst/>
            </p:spPr>
          </p:cxnSp>
          <p:cxnSp>
            <p:nvCxnSpPr>
              <p:cNvPr id="191" name="Straight Connector 190">
                <a:extLst>
                  <a:ext uri="{FF2B5EF4-FFF2-40B4-BE49-F238E27FC236}">
                    <a16:creationId xmlns:a16="http://schemas.microsoft.com/office/drawing/2014/main" id="{FB946AE7-D228-4AF2-9B0E-B630C3EF0B94}"/>
                  </a:ext>
                </a:extLst>
              </p:cNvPr>
              <p:cNvCxnSpPr>
                <a:cxnSpLocks/>
              </p:cNvCxnSpPr>
              <p:nvPr/>
            </p:nvCxnSpPr>
            <p:spPr>
              <a:xfrm flipH="1">
                <a:off x="1955724" y="3880299"/>
                <a:ext cx="1194606" cy="0"/>
              </a:xfrm>
              <a:prstGeom prst="line">
                <a:avLst/>
              </a:prstGeom>
              <a:noFill/>
              <a:ln w="9525" cap="flat" cmpd="sng" algn="ctr">
                <a:solidFill>
                  <a:sysClr val="windowText" lastClr="000000">
                    <a:shade val="95000"/>
                    <a:satMod val="105000"/>
                  </a:sysClr>
                </a:solidFill>
                <a:prstDash val="solid"/>
              </a:ln>
              <a:effectLst/>
            </p:spPr>
          </p:cxnSp>
          <p:cxnSp>
            <p:nvCxnSpPr>
              <p:cNvPr id="192" name="Straight Connector 191">
                <a:extLst>
                  <a:ext uri="{FF2B5EF4-FFF2-40B4-BE49-F238E27FC236}">
                    <a16:creationId xmlns:a16="http://schemas.microsoft.com/office/drawing/2014/main" id="{B3534AA7-0647-48DD-99EC-56653E137FDB}"/>
                  </a:ext>
                </a:extLst>
              </p:cNvPr>
              <p:cNvCxnSpPr>
                <a:cxnSpLocks/>
              </p:cNvCxnSpPr>
              <p:nvPr/>
            </p:nvCxnSpPr>
            <p:spPr>
              <a:xfrm flipH="1">
                <a:off x="1955724" y="3820768"/>
                <a:ext cx="1194606" cy="0"/>
              </a:xfrm>
              <a:prstGeom prst="line">
                <a:avLst/>
              </a:prstGeom>
              <a:noFill/>
              <a:ln w="9525" cap="flat" cmpd="sng" algn="ctr">
                <a:solidFill>
                  <a:sysClr val="windowText" lastClr="000000">
                    <a:shade val="95000"/>
                    <a:satMod val="105000"/>
                  </a:sysClr>
                </a:solidFill>
                <a:prstDash val="solid"/>
              </a:ln>
              <a:effectLst/>
            </p:spPr>
          </p:cxnSp>
          <p:cxnSp>
            <p:nvCxnSpPr>
              <p:cNvPr id="193" name="Straight Connector 192">
                <a:extLst>
                  <a:ext uri="{FF2B5EF4-FFF2-40B4-BE49-F238E27FC236}">
                    <a16:creationId xmlns:a16="http://schemas.microsoft.com/office/drawing/2014/main" id="{21A4559F-DCFF-4FBE-A342-E664B37B77B1}"/>
                  </a:ext>
                </a:extLst>
              </p:cNvPr>
              <p:cNvCxnSpPr>
                <a:cxnSpLocks/>
              </p:cNvCxnSpPr>
              <p:nvPr/>
            </p:nvCxnSpPr>
            <p:spPr>
              <a:xfrm flipH="1">
                <a:off x="1955724" y="3766000"/>
                <a:ext cx="1194606" cy="0"/>
              </a:xfrm>
              <a:prstGeom prst="line">
                <a:avLst/>
              </a:prstGeom>
              <a:noFill/>
              <a:ln w="9525" cap="flat" cmpd="sng" algn="ctr">
                <a:solidFill>
                  <a:sysClr val="windowText" lastClr="000000">
                    <a:shade val="95000"/>
                    <a:satMod val="105000"/>
                  </a:sysClr>
                </a:solidFill>
                <a:prstDash val="solid"/>
              </a:ln>
              <a:effectLst/>
            </p:spPr>
          </p:cxnSp>
          <p:cxnSp>
            <p:nvCxnSpPr>
              <p:cNvPr id="194" name="Straight Connector 193">
                <a:extLst>
                  <a:ext uri="{FF2B5EF4-FFF2-40B4-BE49-F238E27FC236}">
                    <a16:creationId xmlns:a16="http://schemas.microsoft.com/office/drawing/2014/main" id="{0E2CEA56-7908-4586-8AD1-B0B1E3DE0F18}"/>
                  </a:ext>
                </a:extLst>
              </p:cNvPr>
              <p:cNvCxnSpPr>
                <a:cxnSpLocks/>
              </p:cNvCxnSpPr>
              <p:nvPr/>
            </p:nvCxnSpPr>
            <p:spPr>
              <a:xfrm flipH="1">
                <a:off x="1955724" y="3711231"/>
                <a:ext cx="1194606" cy="0"/>
              </a:xfrm>
              <a:prstGeom prst="line">
                <a:avLst/>
              </a:prstGeom>
              <a:noFill/>
              <a:ln w="9525" cap="flat" cmpd="sng" algn="ctr">
                <a:solidFill>
                  <a:sysClr val="windowText" lastClr="000000">
                    <a:shade val="95000"/>
                    <a:satMod val="105000"/>
                  </a:sysClr>
                </a:solidFill>
                <a:prstDash val="solid"/>
              </a:ln>
              <a:effectLst/>
            </p:spPr>
          </p:cxnSp>
          <p:cxnSp>
            <p:nvCxnSpPr>
              <p:cNvPr id="195" name="Straight Connector 194">
                <a:extLst>
                  <a:ext uri="{FF2B5EF4-FFF2-40B4-BE49-F238E27FC236}">
                    <a16:creationId xmlns:a16="http://schemas.microsoft.com/office/drawing/2014/main" id="{6BEC2C2C-AEF4-43A3-BDE8-DC63EB33797E}"/>
                  </a:ext>
                </a:extLst>
              </p:cNvPr>
              <p:cNvCxnSpPr>
                <a:cxnSpLocks/>
              </p:cNvCxnSpPr>
              <p:nvPr/>
            </p:nvCxnSpPr>
            <p:spPr>
              <a:xfrm flipH="1">
                <a:off x="1955724" y="3658843"/>
                <a:ext cx="1194606" cy="0"/>
              </a:xfrm>
              <a:prstGeom prst="line">
                <a:avLst/>
              </a:prstGeom>
              <a:noFill/>
              <a:ln w="9525" cap="flat" cmpd="sng" algn="ctr">
                <a:solidFill>
                  <a:sysClr val="windowText" lastClr="000000">
                    <a:shade val="95000"/>
                    <a:satMod val="105000"/>
                  </a:sysClr>
                </a:solidFill>
                <a:prstDash val="solid"/>
              </a:ln>
              <a:effectLst/>
            </p:spPr>
          </p:cxnSp>
          <p:cxnSp>
            <p:nvCxnSpPr>
              <p:cNvPr id="196" name="Straight Connector 195">
                <a:extLst>
                  <a:ext uri="{FF2B5EF4-FFF2-40B4-BE49-F238E27FC236}">
                    <a16:creationId xmlns:a16="http://schemas.microsoft.com/office/drawing/2014/main" id="{D0389152-8285-43BF-B14A-915F401DE169}"/>
                  </a:ext>
                </a:extLst>
              </p:cNvPr>
              <p:cNvCxnSpPr>
                <a:cxnSpLocks/>
              </p:cNvCxnSpPr>
              <p:nvPr/>
            </p:nvCxnSpPr>
            <p:spPr>
              <a:xfrm flipH="1">
                <a:off x="1955724" y="3611218"/>
                <a:ext cx="1194606" cy="0"/>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7BB31E2C-5CC9-45F7-81ED-B9AB21A6C771}"/>
                  </a:ext>
                </a:extLst>
              </p:cNvPr>
              <p:cNvCxnSpPr>
                <a:cxnSpLocks/>
              </p:cNvCxnSpPr>
              <p:nvPr/>
            </p:nvCxnSpPr>
            <p:spPr>
              <a:xfrm flipH="1">
                <a:off x="1955724" y="3556450"/>
                <a:ext cx="1194606" cy="0"/>
              </a:xfrm>
              <a:prstGeom prst="line">
                <a:avLst/>
              </a:prstGeom>
              <a:noFill/>
              <a:ln w="9525" cap="flat" cmpd="sng" algn="ctr">
                <a:solidFill>
                  <a:sysClr val="windowText" lastClr="000000">
                    <a:shade val="95000"/>
                    <a:satMod val="105000"/>
                  </a:sysClr>
                </a:solidFill>
                <a:prstDash val="solid"/>
              </a:ln>
              <a:effectLst/>
            </p:spPr>
          </p:cxnSp>
          <p:grpSp>
            <p:nvGrpSpPr>
              <p:cNvPr id="198" name="Group 197">
                <a:extLst>
                  <a:ext uri="{FF2B5EF4-FFF2-40B4-BE49-F238E27FC236}">
                    <a16:creationId xmlns:a16="http://schemas.microsoft.com/office/drawing/2014/main" id="{E5E28945-6037-4BDB-91BC-61B246E07BAC}"/>
                  </a:ext>
                </a:extLst>
              </p:cNvPr>
              <p:cNvGrpSpPr/>
              <p:nvPr/>
            </p:nvGrpSpPr>
            <p:grpSpPr>
              <a:xfrm>
                <a:off x="2026714" y="3681967"/>
                <a:ext cx="1142320" cy="912059"/>
                <a:chOff x="2974658" y="2367410"/>
                <a:chExt cx="1142320" cy="912059"/>
              </a:xfrm>
            </p:grpSpPr>
            <p:sp>
              <p:nvSpPr>
                <p:cNvPr id="199" name="Freeform 24">
                  <a:extLst>
                    <a:ext uri="{FF2B5EF4-FFF2-40B4-BE49-F238E27FC236}">
                      <a16:creationId xmlns:a16="http://schemas.microsoft.com/office/drawing/2014/main" id="{9DAEF3A6-0423-446E-8A7C-78D802D754BC}"/>
                    </a:ext>
                  </a:extLst>
                </p:cNvPr>
                <p:cNvSpPr/>
                <p:nvPr/>
              </p:nvSpPr>
              <p:spPr>
                <a:xfrm rot="4130667">
                  <a:off x="2971800" y="2438400"/>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00" name="Freeform 25">
                  <a:extLst>
                    <a:ext uri="{FF2B5EF4-FFF2-40B4-BE49-F238E27FC236}">
                      <a16:creationId xmlns:a16="http://schemas.microsoft.com/office/drawing/2014/main" id="{93A56E2F-CE13-464E-8343-27A5F90DD5A3}"/>
                    </a:ext>
                  </a:extLst>
                </p:cNvPr>
                <p:cNvSpPr/>
                <p:nvPr/>
              </p:nvSpPr>
              <p:spPr>
                <a:xfrm rot="4159048">
                  <a:off x="3484932" y="2370268"/>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01" name="Freeform 26">
                  <a:extLst>
                    <a:ext uri="{FF2B5EF4-FFF2-40B4-BE49-F238E27FC236}">
                      <a16:creationId xmlns:a16="http://schemas.microsoft.com/office/drawing/2014/main" id="{248729F3-AA01-4171-9112-0BE1C2C2BED2}"/>
                    </a:ext>
                  </a:extLst>
                </p:cNvPr>
                <p:cNvSpPr/>
                <p:nvPr/>
              </p:nvSpPr>
              <p:spPr>
                <a:xfrm rot="18629134">
                  <a:off x="3276600" y="2667000"/>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02" name="Freeform 27">
                  <a:extLst>
                    <a:ext uri="{FF2B5EF4-FFF2-40B4-BE49-F238E27FC236}">
                      <a16:creationId xmlns:a16="http://schemas.microsoft.com/office/drawing/2014/main" id="{193AED1D-D3FF-4F23-8AC8-A2AC07C32853}"/>
                    </a:ext>
                  </a:extLst>
                </p:cNvPr>
                <p:cNvSpPr/>
                <p:nvPr/>
              </p:nvSpPr>
              <p:spPr>
                <a:xfrm rot="21004591">
                  <a:off x="3810000" y="2590800"/>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03" name="Freeform 28">
                  <a:extLst>
                    <a:ext uri="{FF2B5EF4-FFF2-40B4-BE49-F238E27FC236}">
                      <a16:creationId xmlns:a16="http://schemas.microsoft.com/office/drawing/2014/main" id="{6F131383-1570-48C8-B7BD-2248266458CE}"/>
                    </a:ext>
                  </a:extLst>
                </p:cNvPr>
                <p:cNvSpPr/>
                <p:nvPr/>
              </p:nvSpPr>
              <p:spPr>
                <a:xfrm rot="9946827">
                  <a:off x="3602865" y="2838874"/>
                  <a:ext cx="183205" cy="19762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04" name="Freeform 29">
                  <a:extLst>
                    <a:ext uri="{FF2B5EF4-FFF2-40B4-BE49-F238E27FC236}">
                      <a16:creationId xmlns:a16="http://schemas.microsoft.com/office/drawing/2014/main" id="{027C55C4-FAFA-48E2-B810-8E4B88666450}"/>
                    </a:ext>
                  </a:extLst>
                </p:cNvPr>
                <p:cNvSpPr/>
                <p:nvPr/>
              </p:nvSpPr>
              <p:spPr>
                <a:xfrm rot="1557692">
                  <a:off x="3844012" y="3001930"/>
                  <a:ext cx="183205" cy="19762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05" name="Freeform 30">
                  <a:extLst>
                    <a:ext uri="{FF2B5EF4-FFF2-40B4-BE49-F238E27FC236}">
                      <a16:creationId xmlns:a16="http://schemas.microsoft.com/office/drawing/2014/main" id="{B1F75797-A6C5-4AF1-803F-30BAC352602B}"/>
                    </a:ext>
                  </a:extLst>
                </p:cNvPr>
                <p:cNvSpPr/>
                <p:nvPr/>
              </p:nvSpPr>
              <p:spPr>
                <a:xfrm rot="4159048">
                  <a:off x="3004993" y="2764988"/>
                  <a:ext cx="183205" cy="19762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06" name="Freeform 31">
                  <a:extLst>
                    <a:ext uri="{FF2B5EF4-FFF2-40B4-BE49-F238E27FC236}">
                      <a16:creationId xmlns:a16="http://schemas.microsoft.com/office/drawing/2014/main" id="{0B23062B-B624-4472-9EB5-6AF962093234}"/>
                    </a:ext>
                  </a:extLst>
                </p:cNvPr>
                <p:cNvSpPr/>
                <p:nvPr/>
              </p:nvSpPr>
              <p:spPr>
                <a:xfrm rot="1557692">
                  <a:off x="3603361" y="3147543"/>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07" name="Freeform 32">
                  <a:extLst>
                    <a:ext uri="{FF2B5EF4-FFF2-40B4-BE49-F238E27FC236}">
                      <a16:creationId xmlns:a16="http://schemas.microsoft.com/office/drawing/2014/main" id="{837A30E2-FA74-4D19-9124-7364D3B55DCD}"/>
                    </a:ext>
                  </a:extLst>
                </p:cNvPr>
                <p:cNvSpPr/>
                <p:nvPr/>
              </p:nvSpPr>
              <p:spPr>
                <a:xfrm rot="17002216">
                  <a:off x="3440496" y="2987759"/>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08" name="Freeform 33">
                  <a:extLst>
                    <a:ext uri="{FF2B5EF4-FFF2-40B4-BE49-F238E27FC236}">
                      <a16:creationId xmlns:a16="http://schemas.microsoft.com/office/drawing/2014/main" id="{65949AA2-6541-4936-BDDC-91A9F6836E8A}"/>
                    </a:ext>
                  </a:extLst>
                </p:cNvPr>
                <p:cNvSpPr/>
                <p:nvPr/>
              </p:nvSpPr>
              <p:spPr>
                <a:xfrm rot="4292793">
                  <a:off x="3222362" y="2995142"/>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09" name="Freeform 34">
                  <a:extLst>
                    <a:ext uri="{FF2B5EF4-FFF2-40B4-BE49-F238E27FC236}">
                      <a16:creationId xmlns:a16="http://schemas.microsoft.com/office/drawing/2014/main" id="{4D4C8670-46E0-4A3E-8E84-AFAB7BA586C4}"/>
                    </a:ext>
                  </a:extLst>
                </p:cNvPr>
                <p:cNvSpPr/>
                <p:nvPr/>
              </p:nvSpPr>
              <p:spPr>
                <a:xfrm rot="18285178">
                  <a:off x="2993761" y="3071342"/>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10" name="Freeform 35">
                  <a:extLst>
                    <a:ext uri="{FF2B5EF4-FFF2-40B4-BE49-F238E27FC236}">
                      <a16:creationId xmlns:a16="http://schemas.microsoft.com/office/drawing/2014/main" id="{FE4B06D2-6C08-4DA8-BC4E-C48F43F44597}"/>
                    </a:ext>
                  </a:extLst>
                </p:cNvPr>
                <p:cNvSpPr/>
                <p:nvPr/>
              </p:nvSpPr>
              <p:spPr>
                <a:xfrm rot="1557692">
                  <a:off x="3369455" y="3135172"/>
                  <a:ext cx="71464" cy="92565"/>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none"/>
                </a:ln>
                <a:effectLst/>
              </p:spPr>
              <p:txBody>
                <a:bodyPr rtlCol="0" anchor="ctr"/>
                <a:lstStyle/>
                <a:p>
                  <a:pPr algn="ctr" defTabSz="685800">
                    <a:defRPr/>
                  </a:pPr>
                  <a:endParaRPr lang="en-US" sz="1350" kern="0">
                    <a:solidFill>
                      <a:prstClr val="black"/>
                    </a:solidFill>
                    <a:latin typeface="Arial"/>
                  </a:endParaRPr>
                </a:p>
              </p:txBody>
            </p:sp>
          </p:grpSp>
        </p:grpSp>
        <p:cxnSp>
          <p:nvCxnSpPr>
            <p:cNvPr id="212" name="Straight Connector 211">
              <a:extLst>
                <a:ext uri="{FF2B5EF4-FFF2-40B4-BE49-F238E27FC236}">
                  <a16:creationId xmlns:a16="http://schemas.microsoft.com/office/drawing/2014/main" id="{DF1F50DE-4B49-4979-B8B0-65A661C6F8E7}"/>
                </a:ext>
              </a:extLst>
            </p:cNvPr>
            <p:cNvCxnSpPr>
              <a:cxnSpLocks/>
            </p:cNvCxnSpPr>
            <p:nvPr/>
          </p:nvCxnSpPr>
          <p:spPr>
            <a:xfrm>
              <a:off x="3539600" y="4704738"/>
              <a:ext cx="1197266" cy="0"/>
            </a:xfrm>
            <a:prstGeom prst="line">
              <a:avLst/>
            </a:prstGeom>
            <a:noFill/>
            <a:ln w="25400" cap="flat" cmpd="sng" algn="ctr">
              <a:solidFill>
                <a:srgbClr val="AD0101"/>
              </a:solidFill>
              <a:prstDash val="solid"/>
            </a:ln>
            <a:effectLst>
              <a:outerShdw blurRad="40000" dist="20000" dir="5400000" rotWithShape="0">
                <a:srgbClr val="000000">
                  <a:alpha val="38000"/>
                </a:srgbClr>
              </a:outerShdw>
            </a:effectLst>
          </p:spPr>
        </p:cxnSp>
      </p:grpSp>
      <p:sp>
        <p:nvSpPr>
          <p:cNvPr id="213" name="Rectangle 212">
            <a:extLst>
              <a:ext uri="{FF2B5EF4-FFF2-40B4-BE49-F238E27FC236}">
                <a16:creationId xmlns:a16="http://schemas.microsoft.com/office/drawing/2014/main" id="{EBE4C8C2-6020-46D5-AF6E-132648084098}"/>
              </a:ext>
            </a:extLst>
          </p:cNvPr>
          <p:cNvSpPr/>
          <p:nvPr/>
        </p:nvSpPr>
        <p:spPr>
          <a:xfrm>
            <a:off x="1072279" y="3280142"/>
            <a:ext cx="1873709" cy="415498"/>
          </a:xfrm>
          <a:prstGeom prst="rect">
            <a:avLst/>
          </a:prstGeom>
          <a:solidFill>
            <a:sysClr val="window" lastClr="FFFFFF"/>
          </a:solidFill>
        </p:spPr>
        <p:txBody>
          <a:bodyPr wrap="square">
            <a:spAutoFit/>
          </a:bodyPr>
          <a:lstStyle/>
          <a:p>
            <a:pPr algn="ctr" defTabSz="685800">
              <a:defRPr/>
            </a:pPr>
            <a:r>
              <a:rPr lang="en-US" sz="1050" b="1" kern="0" dirty="0">
                <a:solidFill>
                  <a:prstClr val="black"/>
                </a:solidFill>
              </a:rPr>
              <a:t>Notional Direct Numerical Simulation (DNS) mesh</a:t>
            </a:r>
          </a:p>
        </p:txBody>
      </p:sp>
      <p:sp>
        <p:nvSpPr>
          <p:cNvPr id="214" name="Rectangle 213">
            <a:extLst>
              <a:ext uri="{FF2B5EF4-FFF2-40B4-BE49-F238E27FC236}">
                <a16:creationId xmlns:a16="http://schemas.microsoft.com/office/drawing/2014/main" id="{55D7A3CB-A2D3-4CC6-9063-B689FA238F8E}"/>
              </a:ext>
            </a:extLst>
          </p:cNvPr>
          <p:cNvSpPr/>
          <p:nvPr/>
        </p:nvSpPr>
        <p:spPr>
          <a:xfrm>
            <a:off x="4939680" y="3181499"/>
            <a:ext cx="1873709" cy="253916"/>
          </a:xfrm>
          <a:prstGeom prst="rect">
            <a:avLst/>
          </a:prstGeom>
          <a:solidFill>
            <a:sysClr val="window" lastClr="FFFFFF"/>
          </a:solidFill>
        </p:spPr>
        <p:txBody>
          <a:bodyPr wrap="square">
            <a:spAutoFit/>
          </a:bodyPr>
          <a:lstStyle/>
          <a:p>
            <a:pPr algn="ctr" defTabSz="685800">
              <a:defRPr/>
            </a:pPr>
            <a:r>
              <a:rPr lang="en-US" sz="1050" b="1" kern="0" dirty="0">
                <a:solidFill>
                  <a:prstClr val="black"/>
                </a:solidFill>
              </a:rPr>
              <a:t>Notional LES mesh</a:t>
            </a:r>
          </a:p>
        </p:txBody>
      </p:sp>
      <p:grpSp>
        <p:nvGrpSpPr>
          <p:cNvPr id="215" name="Group 214">
            <a:extLst>
              <a:ext uri="{FF2B5EF4-FFF2-40B4-BE49-F238E27FC236}">
                <a16:creationId xmlns:a16="http://schemas.microsoft.com/office/drawing/2014/main" id="{A1CF254B-BBFC-4E17-9990-5717938B52BD}"/>
              </a:ext>
            </a:extLst>
          </p:cNvPr>
          <p:cNvGrpSpPr/>
          <p:nvPr/>
        </p:nvGrpSpPr>
        <p:grpSpPr>
          <a:xfrm>
            <a:off x="5259001" y="3476348"/>
            <a:ext cx="1224422" cy="1148554"/>
            <a:chOff x="5702015" y="3511204"/>
            <a:chExt cx="1197481" cy="1193534"/>
          </a:xfrm>
        </p:grpSpPr>
        <p:grpSp>
          <p:nvGrpSpPr>
            <p:cNvPr id="216" name="Group 215">
              <a:extLst>
                <a:ext uri="{FF2B5EF4-FFF2-40B4-BE49-F238E27FC236}">
                  <a16:creationId xmlns:a16="http://schemas.microsoft.com/office/drawing/2014/main" id="{82695497-844B-425E-AA64-66A49866066D}"/>
                </a:ext>
              </a:extLst>
            </p:cNvPr>
            <p:cNvGrpSpPr/>
            <p:nvPr/>
          </p:nvGrpSpPr>
          <p:grpSpPr>
            <a:xfrm>
              <a:off x="5702015" y="3511204"/>
              <a:ext cx="1194606" cy="1182053"/>
              <a:chOff x="3277597" y="3511204"/>
              <a:chExt cx="1194606" cy="1182053"/>
            </a:xfrm>
          </p:grpSpPr>
          <p:cxnSp>
            <p:nvCxnSpPr>
              <p:cNvPr id="225" name="Straight Connector 224">
                <a:extLst>
                  <a:ext uri="{FF2B5EF4-FFF2-40B4-BE49-F238E27FC236}">
                    <a16:creationId xmlns:a16="http://schemas.microsoft.com/office/drawing/2014/main" id="{CFE7322F-37D6-4B2C-87D4-BE2A3213630E}"/>
                  </a:ext>
                </a:extLst>
              </p:cNvPr>
              <p:cNvCxnSpPr>
                <a:cxnSpLocks/>
              </p:cNvCxnSpPr>
              <p:nvPr/>
            </p:nvCxnSpPr>
            <p:spPr>
              <a:xfrm flipH="1">
                <a:off x="3277597" y="4689446"/>
                <a:ext cx="1194606" cy="0"/>
              </a:xfrm>
              <a:prstGeom prst="line">
                <a:avLst/>
              </a:prstGeom>
              <a:noFill/>
              <a:ln w="9525" cap="flat" cmpd="sng" algn="ctr">
                <a:solidFill>
                  <a:sysClr val="windowText" lastClr="000000">
                    <a:shade val="95000"/>
                    <a:satMod val="105000"/>
                  </a:sysClr>
                </a:solidFill>
                <a:prstDash val="solid"/>
              </a:ln>
              <a:effectLst/>
            </p:spPr>
          </p:cxnSp>
          <p:cxnSp>
            <p:nvCxnSpPr>
              <p:cNvPr id="226" name="Straight Connector 225">
                <a:extLst>
                  <a:ext uri="{FF2B5EF4-FFF2-40B4-BE49-F238E27FC236}">
                    <a16:creationId xmlns:a16="http://schemas.microsoft.com/office/drawing/2014/main" id="{C088E9FA-64C7-4A91-806D-F10CFF46DB29}"/>
                  </a:ext>
                </a:extLst>
              </p:cNvPr>
              <p:cNvCxnSpPr>
                <a:cxnSpLocks/>
              </p:cNvCxnSpPr>
              <p:nvPr/>
            </p:nvCxnSpPr>
            <p:spPr>
              <a:xfrm flipH="1">
                <a:off x="3277597" y="4576972"/>
                <a:ext cx="1194606" cy="0"/>
              </a:xfrm>
              <a:prstGeom prst="line">
                <a:avLst/>
              </a:prstGeom>
              <a:noFill/>
              <a:ln w="9525" cap="flat" cmpd="sng" algn="ctr">
                <a:solidFill>
                  <a:sysClr val="windowText" lastClr="000000">
                    <a:shade val="95000"/>
                    <a:satMod val="105000"/>
                  </a:sysClr>
                </a:solidFill>
                <a:prstDash val="solid"/>
              </a:ln>
              <a:effectLst/>
            </p:spPr>
          </p:cxnSp>
          <p:cxnSp>
            <p:nvCxnSpPr>
              <p:cNvPr id="227" name="Straight Connector 226">
                <a:extLst>
                  <a:ext uri="{FF2B5EF4-FFF2-40B4-BE49-F238E27FC236}">
                    <a16:creationId xmlns:a16="http://schemas.microsoft.com/office/drawing/2014/main" id="{E205FBE0-99B6-4DC1-9917-1D6E9DA668C6}"/>
                  </a:ext>
                </a:extLst>
              </p:cNvPr>
              <p:cNvCxnSpPr>
                <a:cxnSpLocks/>
              </p:cNvCxnSpPr>
              <p:nvPr/>
            </p:nvCxnSpPr>
            <p:spPr>
              <a:xfrm flipH="1">
                <a:off x="3277597" y="4440286"/>
                <a:ext cx="1194606" cy="0"/>
              </a:xfrm>
              <a:prstGeom prst="line">
                <a:avLst/>
              </a:prstGeom>
              <a:noFill/>
              <a:ln w="9525" cap="flat" cmpd="sng" algn="ctr">
                <a:solidFill>
                  <a:sysClr val="windowText" lastClr="000000">
                    <a:shade val="95000"/>
                    <a:satMod val="105000"/>
                  </a:sysClr>
                </a:solidFill>
                <a:prstDash val="solid"/>
              </a:ln>
              <a:effectLst/>
            </p:spPr>
          </p:cxnSp>
          <p:cxnSp>
            <p:nvCxnSpPr>
              <p:cNvPr id="228" name="Straight Connector 227">
                <a:extLst>
                  <a:ext uri="{FF2B5EF4-FFF2-40B4-BE49-F238E27FC236}">
                    <a16:creationId xmlns:a16="http://schemas.microsoft.com/office/drawing/2014/main" id="{FD3ECF5F-9964-46CB-865C-08269F2ECD95}"/>
                  </a:ext>
                </a:extLst>
              </p:cNvPr>
              <p:cNvCxnSpPr>
                <a:cxnSpLocks/>
              </p:cNvCxnSpPr>
              <p:nvPr/>
            </p:nvCxnSpPr>
            <p:spPr>
              <a:xfrm flipH="1">
                <a:off x="3277597" y="4292256"/>
                <a:ext cx="1194606" cy="0"/>
              </a:xfrm>
              <a:prstGeom prst="line">
                <a:avLst/>
              </a:prstGeom>
              <a:noFill/>
              <a:ln w="9525" cap="flat" cmpd="sng" algn="ctr">
                <a:solidFill>
                  <a:sysClr val="windowText" lastClr="000000">
                    <a:shade val="95000"/>
                    <a:satMod val="105000"/>
                  </a:sysClr>
                </a:solidFill>
                <a:prstDash val="solid"/>
              </a:ln>
              <a:effectLst/>
            </p:spPr>
          </p:cxnSp>
          <p:cxnSp>
            <p:nvCxnSpPr>
              <p:cNvPr id="229" name="Straight Connector 228">
                <a:extLst>
                  <a:ext uri="{FF2B5EF4-FFF2-40B4-BE49-F238E27FC236}">
                    <a16:creationId xmlns:a16="http://schemas.microsoft.com/office/drawing/2014/main" id="{D1170AC8-87FC-4D41-A9BA-B008F001EE77}"/>
                  </a:ext>
                </a:extLst>
              </p:cNvPr>
              <p:cNvCxnSpPr>
                <a:cxnSpLocks/>
              </p:cNvCxnSpPr>
              <p:nvPr/>
            </p:nvCxnSpPr>
            <p:spPr>
              <a:xfrm flipH="1">
                <a:off x="3277597" y="4125568"/>
                <a:ext cx="1194606" cy="0"/>
              </a:xfrm>
              <a:prstGeom prst="line">
                <a:avLst/>
              </a:prstGeom>
              <a:noFill/>
              <a:ln w="9525" cap="flat" cmpd="sng" algn="ctr">
                <a:solidFill>
                  <a:sysClr val="windowText" lastClr="000000">
                    <a:shade val="95000"/>
                    <a:satMod val="105000"/>
                  </a:sysClr>
                </a:solidFill>
                <a:prstDash val="solid"/>
              </a:ln>
              <a:effectLst/>
            </p:spPr>
          </p:cxnSp>
          <p:cxnSp>
            <p:nvCxnSpPr>
              <p:cNvPr id="230" name="Straight Connector 229">
                <a:extLst>
                  <a:ext uri="{FF2B5EF4-FFF2-40B4-BE49-F238E27FC236}">
                    <a16:creationId xmlns:a16="http://schemas.microsoft.com/office/drawing/2014/main" id="{E3EA7473-1AB3-4FC2-845D-ABDE72B1671A}"/>
                  </a:ext>
                </a:extLst>
              </p:cNvPr>
              <p:cNvCxnSpPr>
                <a:cxnSpLocks/>
              </p:cNvCxnSpPr>
              <p:nvPr/>
            </p:nvCxnSpPr>
            <p:spPr>
              <a:xfrm flipH="1">
                <a:off x="3277597" y="3922522"/>
                <a:ext cx="1194606" cy="0"/>
              </a:xfrm>
              <a:prstGeom prst="line">
                <a:avLst/>
              </a:prstGeom>
              <a:noFill/>
              <a:ln w="9525" cap="flat" cmpd="sng" algn="ctr">
                <a:solidFill>
                  <a:sysClr val="windowText" lastClr="000000">
                    <a:shade val="95000"/>
                    <a:satMod val="105000"/>
                  </a:sysClr>
                </a:solidFill>
                <a:prstDash val="solid"/>
              </a:ln>
              <a:effectLst/>
            </p:spPr>
          </p:cxnSp>
          <p:cxnSp>
            <p:nvCxnSpPr>
              <p:cNvPr id="231" name="Straight Connector 230">
                <a:extLst>
                  <a:ext uri="{FF2B5EF4-FFF2-40B4-BE49-F238E27FC236}">
                    <a16:creationId xmlns:a16="http://schemas.microsoft.com/office/drawing/2014/main" id="{AA7BAC17-BEB0-4078-889C-78E8BA9AAC2C}"/>
                  </a:ext>
                </a:extLst>
              </p:cNvPr>
              <p:cNvCxnSpPr>
                <a:cxnSpLocks/>
              </p:cNvCxnSpPr>
              <p:nvPr/>
            </p:nvCxnSpPr>
            <p:spPr>
              <a:xfrm flipH="1">
                <a:off x="3277597" y="3714377"/>
                <a:ext cx="1194606" cy="0"/>
              </a:xfrm>
              <a:prstGeom prst="line">
                <a:avLst/>
              </a:prstGeom>
              <a:noFill/>
              <a:ln w="9525" cap="flat" cmpd="sng" algn="ctr">
                <a:solidFill>
                  <a:sysClr val="windowText" lastClr="000000">
                    <a:shade val="95000"/>
                    <a:satMod val="105000"/>
                  </a:sysClr>
                </a:solidFill>
                <a:prstDash val="solid"/>
              </a:ln>
              <a:effectLst/>
            </p:spPr>
          </p:cxnSp>
          <p:cxnSp>
            <p:nvCxnSpPr>
              <p:cNvPr id="232" name="Straight Connector 231">
                <a:extLst>
                  <a:ext uri="{FF2B5EF4-FFF2-40B4-BE49-F238E27FC236}">
                    <a16:creationId xmlns:a16="http://schemas.microsoft.com/office/drawing/2014/main" id="{CF9886C6-FEC0-422F-94EF-33EAF607A9FA}"/>
                  </a:ext>
                </a:extLst>
              </p:cNvPr>
              <p:cNvCxnSpPr>
                <a:cxnSpLocks/>
              </p:cNvCxnSpPr>
              <p:nvPr/>
            </p:nvCxnSpPr>
            <p:spPr>
              <a:xfrm flipH="1">
                <a:off x="3277597" y="3511206"/>
                <a:ext cx="1194606" cy="0"/>
              </a:xfrm>
              <a:prstGeom prst="line">
                <a:avLst/>
              </a:prstGeom>
              <a:noFill/>
              <a:ln w="9525" cap="flat" cmpd="sng" algn="ctr">
                <a:solidFill>
                  <a:sysClr val="windowText" lastClr="000000">
                    <a:shade val="95000"/>
                    <a:satMod val="105000"/>
                  </a:sysClr>
                </a:solidFill>
                <a:prstDash val="solid"/>
              </a:ln>
              <a:effectLst/>
            </p:spPr>
          </p:cxnSp>
          <p:cxnSp>
            <p:nvCxnSpPr>
              <p:cNvPr id="233" name="Straight Connector 232">
                <a:extLst>
                  <a:ext uri="{FF2B5EF4-FFF2-40B4-BE49-F238E27FC236}">
                    <a16:creationId xmlns:a16="http://schemas.microsoft.com/office/drawing/2014/main" id="{09AC205F-2D2E-4EA8-83CC-9DF980D57500}"/>
                  </a:ext>
                </a:extLst>
              </p:cNvPr>
              <p:cNvCxnSpPr>
                <a:cxnSpLocks/>
              </p:cNvCxnSpPr>
              <p:nvPr/>
            </p:nvCxnSpPr>
            <p:spPr>
              <a:xfrm>
                <a:off x="3277812" y="3511206"/>
                <a:ext cx="0" cy="1178240"/>
              </a:xfrm>
              <a:prstGeom prst="line">
                <a:avLst/>
              </a:prstGeom>
              <a:noFill/>
              <a:ln w="9525" cap="flat" cmpd="sng" algn="ctr">
                <a:solidFill>
                  <a:sysClr val="windowText" lastClr="000000">
                    <a:shade val="95000"/>
                    <a:satMod val="105000"/>
                  </a:sysClr>
                </a:solidFill>
                <a:prstDash val="solid"/>
              </a:ln>
              <a:effectLst/>
            </p:spPr>
          </p:cxnSp>
          <p:cxnSp>
            <p:nvCxnSpPr>
              <p:cNvPr id="234" name="Straight Connector 233">
                <a:extLst>
                  <a:ext uri="{FF2B5EF4-FFF2-40B4-BE49-F238E27FC236}">
                    <a16:creationId xmlns:a16="http://schemas.microsoft.com/office/drawing/2014/main" id="{B0F87437-D320-42D2-9166-38C27955A84D}"/>
                  </a:ext>
                </a:extLst>
              </p:cNvPr>
              <p:cNvCxnSpPr>
                <a:cxnSpLocks/>
              </p:cNvCxnSpPr>
              <p:nvPr/>
            </p:nvCxnSpPr>
            <p:spPr>
              <a:xfrm>
                <a:off x="3521959" y="3515017"/>
                <a:ext cx="0" cy="1178240"/>
              </a:xfrm>
              <a:prstGeom prst="line">
                <a:avLst/>
              </a:prstGeom>
              <a:noFill/>
              <a:ln w="9525" cap="flat" cmpd="sng" algn="ctr">
                <a:solidFill>
                  <a:sysClr val="windowText" lastClr="000000">
                    <a:shade val="95000"/>
                    <a:satMod val="105000"/>
                  </a:sysClr>
                </a:solidFill>
                <a:prstDash val="solid"/>
              </a:ln>
              <a:effectLst/>
            </p:spPr>
          </p:cxnSp>
          <p:cxnSp>
            <p:nvCxnSpPr>
              <p:cNvPr id="235" name="Straight Connector 234">
                <a:extLst>
                  <a:ext uri="{FF2B5EF4-FFF2-40B4-BE49-F238E27FC236}">
                    <a16:creationId xmlns:a16="http://schemas.microsoft.com/office/drawing/2014/main" id="{B1A7070F-B828-48C9-B1DD-732CCBB0CD09}"/>
                  </a:ext>
                </a:extLst>
              </p:cNvPr>
              <p:cNvCxnSpPr>
                <a:cxnSpLocks/>
              </p:cNvCxnSpPr>
              <p:nvPr/>
            </p:nvCxnSpPr>
            <p:spPr>
              <a:xfrm>
                <a:off x="3762417" y="3515017"/>
                <a:ext cx="0" cy="1178240"/>
              </a:xfrm>
              <a:prstGeom prst="line">
                <a:avLst/>
              </a:prstGeom>
              <a:noFill/>
              <a:ln w="9525" cap="flat" cmpd="sng" algn="ctr">
                <a:solidFill>
                  <a:sysClr val="windowText" lastClr="000000">
                    <a:shade val="95000"/>
                    <a:satMod val="105000"/>
                  </a:sysClr>
                </a:solidFill>
                <a:prstDash val="solid"/>
              </a:ln>
              <a:effectLst/>
            </p:spPr>
          </p:cxnSp>
          <p:cxnSp>
            <p:nvCxnSpPr>
              <p:cNvPr id="236" name="Straight Connector 235">
                <a:extLst>
                  <a:ext uri="{FF2B5EF4-FFF2-40B4-BE49-F238E27FC236}">
                    <a16:creationId xmlns:a16="http://schemas.microsoft.com/office/drawing/2014/main" id="{ACEE3ABD-2AE9-42C8-BC7D-C4605EB6A2E3}"/>
                  </a:ext>
                </a:extLst>
              </p:cNvPr>
              <p:cNvCxnSpPr>
                <a:cxnSpLocks/>
              </p:cNvCxnSpPr>
              <p:nvPr/>
            </p:nvCxnSpPr>
            <p:spPr>
              <a:xfrm>
                <a:off x="3994570" y="3515017"/>
                <a:ext cx="0" cy="1178240"/>
              </a:xfrm>
              <a:prstGeom prst="line">
                <a:avLst/>
              </a:prstGeom>
              <a:noFill/>
              <a:ln w="9525" cap="flat" cmpd="sng" algn="ctr">
                <a:solidFill>
                  <a:sysClr val="windowText" lastClr="000000">
                    <a:shade val="95000"/>
                    <a:satMod val="105000"/>
                  </a:sysClr>
                </a:solidFill>
                <a:prstDash val="solid"/>
              </a:ln>
              <a:effectLst/>
            </p:spPr>
          </p:cxnSp>
          <p:cxnSp>
            <p:nvCxnSpPr>
              <p:cNvPr id="237" name="Straight Connector 236">
                <a:extLst>
                  <a:ext uri="{FF2B5EF4-FFF2-40B4-BE49-F238E27FC236}">
                    <a16:creationId xmlns:a16="http://schemas.microsoft.com/office/drawing/2014/main" id="{07E63AD5-D48B-438E-8162-322E9170051C}"/>
                  </a:ext>
                </a:extLst>
              </p:cNvPr>
              <p:cNvCxnSpPr>
                <a:cxnSpLocks/>
              </p:cNvCxnSpPr>
              <p:nvPr/>
            </p:nvCxnSpPr>
            <p:spPr>
              <a:xfrm>
                <a:off x="4237457" y="3511206"/>
                <a:ext cx="0" cy="1178240"/>
              </a:xfrm>
              <a:prstGeom prst="line">
                <a:avLst/>
              </a:prstGeom>
              <a:noFill/>
              <a:ln w="9525" cap="flat" cmpd="sng" algn="ctr">
                <a:solidFill>
                  <a:sysClr val="windowText" lastClr="000000">
                    <a:shade val="95000"/>
                    <a:satMod val="105000"/>
                  </a:sysClr>
                </a:solidFill>
                <a:prstDash val="solid"/>
              </a:ln>
              <a:effectLst/>
            </p:spPr>
          </p:cxnSp>
          <p:cxnSp>
            <p:nvCxnSpPr>
              <p:cNvPr id="238" name="Straight Connector 237">
                <a:extLst>
                  <a:ext uri="{FF2B5EF4-FFF2-40B4-BE49-F238E27FC236}">
                    <a16:creationId xmlns:a16="http://schemas.microsoft.com/office/drawing/2014/main" id="{4A6232A8-1AD8-42BF-AC1C-322097A199B5}"/>
                  </a:ext>
                </a:extLst>
              </p:cNvPr>
              <p:cNvCxnSpPr>
                <a:cxnSpLocks/>
              </p:cNvCxnSpPr>
              <p:nvPr/>
            </p:nvCxnSpPr>
            <p:spPr>
              <a:xfrm>
                <a:off x="4472203" y="3511204"/>
                <a:ext cx="0" cy="1178240"/>
              </a:xfrm>
              <a:prstGeom prst="line">
                <a:avLst/>
              </a:prstGeom>
              <a:noFill/>
              <a:ln w="9525" cap="flat" cmpd="sng" algn="ctr">
                <a:solidFill>
                  <a:sysClr val="windowText" lastClr="000000">
                    <a:shade val="95000"/>
                    <a:satMod val="105000"/>
                  </a:sysClr>
                </a:solidFill>
                <a:prstDash val="solid"/>
              </a:ln>
              <a:effectLst/>
            </p:spPr>
          </p:cxnSp>
          <p:sp>
            <p:nvSpPr>
              <p:cNvPr id="239" name="Freeform 24">
                <a:extLst>
                  <a:ext uri="{FF2B5EF4-FFF2-40B4-BE49-F238E27FC236}">
                    <a16:creationId xmlns:a16="http://schemas.microsoft.com/office/drawing/2014/main" id="{49530680-DDBC-423A-8322-53CF6724636F}"/>
                  </a:ext>
                </a:extLst>
              </p:cNvPr>
              <p:cNvSpPr/>
              <p:nvPr/>
            </p:nvSpPr>
            <p:spPr>
              <a:xfrm rot="4130667">
                <a:off x="3294756" y="3811921"/>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40" name="Freeform 25">
                <a:extLst>
                  <a:ext uri="{FF2B5EF4-FFF2-40B4-BE49-F238E27FC236}">
                    <a16:creationId xmlns:a16="http://schemas.microsoft.com/office/drawing/2014/main" id="{F76279F8-89FA-44DE-8644-ACF9FE25CC1A}"/>
                  </a:ext>
                </a:extLst>
              </p:cNvPr>
              <p:cNvSpPr/>
              <p:nvPr/>
            </p:nvSpPr>
            <p:spPr>
              <a:xfrm rot="4159048">
                <a:off x="3807888" y="3743789"/>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41" name="Freeform 26">
                <a:extLst>
                  <a:ext uri="{FF2B5EF4-FFF2-40B4-BE49-F238E27FC236}">
                    <a16:creationId xmlns:a16="http://schemas.microsoft.com/office/drawing/2014/main" id="{3B998988-7E4D-4F37-8D3D-A6298DA0F5CE}"/>
                  </a:ext>
                </a:extLst>
              </p:cNvPr>
              <p:cNvSpPr/>
              <p:nvPr/>
            </p:nvSpPr>
            <p:spPr>
              <a:xfrm rot="18629134">
                <a:off x="3599556" y="4040521"/>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42" name="Freeform 27">
                <a:extLst>
                  <a:ext uri="{FF2B5EF4-FFF2-40B4-BE49-F238E27FC236}">
                    <a16:creationId xmlns:a16="http://schemas.microsoft.com/office/drawing/2014/main" id="{D84DF609-C890-4D06-ADCA-B533316D845D}"/>
                  </a:ext>
                </a:extLst>
              </p:cNvPr>
              <p:cNvSpPr/>
              <p:nvPr/>
            </p:nvSpPr>
            <p:spPr>
              <a:xfrm rot="21004591">
                <a:off x="4132956" y="3964321"/>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43" name="Freeform 28">
                <a:extLst>
                  <a:ext uri="{FF2B5EF4-FFF2-40B4-BE49-F238E27FC236}">
                    <a16:creationId xmlns:a16="http://schemas.microsoft.com/office/drawing/2014/main" id="{AE2B31EE-447D-431B-8324-606BC2E14039}"/>
                  </a:ext>
                </a:extLst>
              </p:cNvPr>
              <p:cNvSpPr/>
              <p:nvPr/>
            </p:nvSpPr>
            <p:spPr>
              <a:xfrm rot="9946827">
                <a:off x="3965102" y="4279014"/>
                <a:ext cx="183205" cy="19762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grpSp>
        <p:cxnSp>
          <p:nvCxnSpPr>
            <p:cNvPr id="217" name="Straight Connector 216">
              <a:extLst>
                <a:ext uri="{FF2B5EF4-FFF2-40B4-BE49-F238E27FC236}">
                  <a16:creationId xmlns:a16="http://schemas.microsoft.com/office/drawing/2014/main" id="{7ADBB4DF-2B36-45D6-AC00-3FFA84AC2E6D}"/>
                </a:ext>
              </a:extLst>
            </p:cNvPr>
            <p:cNvCxnSpPr>
              <a:cxnSpLocks/>
            </p:cNvCxnSpPr>
            <p:nvPr/>
          </p:nvCxnSpPr>
          <p:spPr>
            <a:xfrm>
              <a:off x="5702230" y="4704738"/>
              <a:ext cx="1197266" cy="0"/>
            </a:xfrm>
            <a:prstGeom prst="line">
              <a:avLst/>
            </a:prstGeom>
            <a:noFill/>
            <a:ln w="25400" cap="flat" cmpd="sng" algn="ctr">
              <a:solidFill>
                <a:srgbClr val="AD0101"/>
              </a:solidFill>
              <a:prstDash val="solid"/>
            </a:ln>
            <a:effectLst>
              <a:outerShdw blurRad="40000" dist="20000" dir="5400000" rotWithShape="0">
                <a:srgbClr val="000000">
                  <a:alpha val="38000"/>
                </a:srgbClr>
              </a:outerShdw>
            </a:effectLst>
          </p:spPr>
        </p:cxnSp>
        <p:grpSp>
          <p:nvGrpSpPr>
            <p:cNvPr id="218" name="Group 217">
              <a:extLst>
                <a:ext uri="{FF2B5EF4-FFF2-40B4-BE49-F238E27FC236}">
                  <a16:creationId xmlns:a16="http://schemas.microsoft.com/office/drawing/2014/main" id="{437DFD8A-102B-45C1-B06D-7E76AEDE77F5}"/>
                </a:ext>
              </a:extLst>
            </p:cNvPr>
            <p:cNvGrpSpPr/>
            <p:nvPr/>
          </p:nvGrpSpPr>
          <p:grpSpPr>
            <a:xfrm>
              <a:off x="5795170" y="4380329"/>
              <a:ext cx="1030893" cy="294273"/>
              <a:chOff x="5475817" y="5403135"/>
              <a:chExt cx="1030893" cy="294273"/>
            </a:xfrm>
          </p:grpSpPr>
          <p:sp>
            <p:nvSpPr>
              <p:cNvPr id="219" name="Freeform 29">
                <a:extLst>
                  <a:ext uri="{FF2B5EF4-FFF2-40B4-BE49-F238E27FC236}">
                    <a16:creationId xmlns:a16="http://schemas.microsoft.com/office/drawing/2014/main" id="{8F4052DA-99D9-4365-A7F1-9A5D2FCEDB4A}"/>
                  </a:ext>
                </a:extLst>
              </p:cNvPr>
              <p:cNvSpPr/>
              <p:nvPr/>
            </p:nvSpPr>
            <p:spPr>
              <a:xfrm rot="1557692">
                <a:off x="6323505" y="5419869"/>
                <a:ext cx="183205" cy="19762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103160">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20" name="Freeform 31">
                <a:extLst>
                  <a:ext uri="{FF2B5EF4-FFF2-40B4-BE49-F238E27FC236}">
                    <a16:creationId xmlns:a16="http://schemas.microsoft.com/office/drawing/2014/main" id="{007CA22F-0DA9-448F-AE5A-E709FFD939CC}"/>
                  </a:ext>
                </a:extLst>
              </p:cNvPr>
              <p:cNvSpPr/>
              <p:nvPr/>
            </p:nvSpPr>
            <p:spPr>
              <a:xfrm rot="1557692">
                <a:off x="6082854" y="5565482"/>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103160">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21" name="Freeform 32">
                <a:extLst>
                  <a:ext uri="{FF2B5EF4-FFF2-40B4-BE49-F238E27FC236}">
                    <a16:creationId xmlns:a16="http://schemas.microsoft.com/office/drawing/2014/main" id="{E51199B3-F4EE-4280-A327-4572EBE6D4A3}"/>
                  </a:ext>
                </a:extLst>
              </p:cNvPr>
              <p:cNvSpPr/>
              <p:nvPr/>
            </p:nvSpPr>
            <p:spPr>
              <a:xfrm rot="17002216">
                <a:off x="5919989" y="5405698"/>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103160">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22" name="Freeform 33">
                <a:extLst>
                  <a:ext uri="{FF2B5EF4-FFF2-40B4-BE49-F238E27FC236}">
                    <a16:creationId xmlns:a16="http://schemas.microsoft.com/office/drawing/2014/main" id="{675C306D-A2C6-4E44-839C-1BEB6D57890D}"/>
                  </a:ext>
                </a:extLst>
              </p:cNvPr>
              <p:cNvSpPr/>
              <p:nvPr/>
            </p:nvSpPr>
            <p:spPr>
              <a:xfrm rot="4292793">
                <a:off x="5701855" y="5413081"/>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103160">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23" name="Freeform 34">
                <a:extLst>
                  <a:ext uri="{FF2B5EF4-FFF2-40B4-BE49-F238E27FC236}">
                    <a16:creationId xmlns:a16="http://schemas.microsoft.com/office/drawing/2014/main" id="{59D5BB9D-F905-4FA0-BE6E-D59AF779F04F}"/>
                  </a:ext>
                </a:extLst>
              </p:cNvPr>
              <p:cNvSpPr/>
              <p:nvPr/>
            </p:nvSpPr>
            <p:spPr>
              <a:xfrm rot="18285178">
                <a:off x="5473254" y="5489281"/>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103160">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224" name="Freeform 35">
                <a:extLst>
                  <a:ext uri="{FF2B5EF4-FFF2-40B4-BE49-F238E27FC236}">
                    <a16:creationId xmlns:a16="http://schemas.microsoft.com/office/drawing/2014/main" id="{4F4AE596-A00A-46C9-82D9-A166D74939A0}"/>
                  </a:ext>
                </a:extLst>
              </p:cNvPr>
              <p:cNvSpPr/>
              <p:nvPr/>
            </p:nvSpPr>
            <p:spPr>
              <a:xfrm rot="1557692">
                <a:off x="5848948" y="5553111"/>
                <a:ext cx="71464" cy="92565"/>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103160">
                    <a:lumMod val="60000"/>
                    <a:lumOff val="40000"/>
                  </a:srgbClr>
                </a:solidFill>
                <a:prstDash val="solid"/>
                <a:tailEnd type="none"/>
              </a:ln>
              <a:effectLst/>
            </p:spPr>
            <p:txBody>
              <a:bodyPr rtlCol="0" anchor="ctr"/>
              <a:lstStyle/>
              <a:p>
                <a:pPr algn="ctr" defTabSz="685800">
                  <a:defRPr/>
                </a:pPr>
                <a:endParaRPr lang="en-US" sz="1350" kern="0">
                  <a:solidFill>
                    <a:prstClr val="black"/>
                  </a:solidFill>
                  <a:latin typeface="Arial"/>
                </a:endParaRPr>
              </a:p>
            </p:txBody>
          </p:sp>
        </p:grpSp>
      </p:grpSp>
      <p:cxnSp>
        <p:nvCxnSpPr>
          <p:cNvPr id="244" name="Straight Connector 243">
            <a:extLst>
              <a:ext uri="{FF2B5EF4-FFF2-40B4-BE49-F238E27FC236}">
                <a16:creationId xmlns:a16="http://schemas.microsoft.com/office/drawing/2014/main" id="{773F5BA1-9FEB-43C3-9C7C-65D36A292A97}"/>
              </a:ext>
            </a:extLst>
          </p:cNvPr>
          <p:cNvCxnSpPr>
            <a:stCxn id="242" idx="10"/>
          </p:cNvCxnSpPr>
          <p:nvPr/>
        </p:nvCxnSpPr>
        <p:spPr>
          <a:xfrm flipV="1">
            <a:off x="6337567" y="3628729"/>
            <a:ext cx="632576" cy="280553"/>
          </a:xfrm>
          <a:prstGeom prst="line">
            <a:avLst/>
          </a:prstGeom>
          <a:noFill/>
          <a:ln w="25400" cap="flat" cmpd="sng" algn="ctr">
            <a:solidFill>
              <a:srgbClr val="AD0101"/>
            </a:solidFill>
            <a:prstDash val="solid"/>
          </a:ln>
          <a:effectLst>
            <a:outerShdw blurRad="40000" dist="20000" dir="5400000" rotWithShape="0">
              <a:srgbClr val="000000">
                <a:alpha val="38000"/>
              </a:srgbClr>
            </a:outerShdw>
          </a:effectLst>
        </p:spPr>
      </p:cxnSp>
      <p:cxnSp>
        <p:nvCxnSpPr>
          <p:cNvPr id="245" name="Straight Connector 244">
            <a:extLst>
              <a:ext uri="{FF2B5EF4-FFF2-40B4-BE49-F238E27FC236}">
                <a16:creationId xmlns:a16="http://schemas.microsoft.com/office/drawing/2014/main" id="{8A090830-A0C2-45CF-A978-D3F2277DC4E8}"/>
              </a:ext>
            </a:extLst>
          </p:cNvPr>
          <p:cNvCxnSpPr>
            <a:cxnSpLocks/>
            <a:stCxn id="219" idx="8"/>
          </p:cNvCxnSpPr>
          <p:nvPr/>
        </p:nvCxnSpPr>
        <p:spPr>
          <a:xfrm>
            <a:off x="6326979" y="4329403"/>
            <a:ext cx="567779" cy="13523"/>
          </a:xfrm>
          <a:prstGeom prst="line">
            <a:avLst/>
          </a:prstGeom>
          <a:noFill/>
          <a:ln w="25400" cap="flat" cmpd="sng" algn="ctr">
            <a:solidFill>
              <a:srgbClr val="AD0101"/>
            </a:solidFill>
            <a:prstDash val="solid"/>
          </a:ln>
          <a:effectLst>
            <a:outerShdw blurRad="40000" dist="20000" dir="5400000" rotWithShape="0">
              <a:srgbClr val="000000">
                <a:alpha val="38000"/>
              </a:srgbClr>
            </a:outerShdw>
          </a:effectLst>
        </p:spPr>
      </p:cxnSp>
      <p:sp>
        <p:nvSpPr>
          <p:cNvPr id="246" name="Rectangle 245">
            <a:extLst>
              <a:ext uri="{FF2B5EF4-FFF2-40B4-BE49-F238E27FC236}">
                <a16:creationId xmlns:a16="http://schemas.microsoft.com/office/drawing/2014/main" id="{E1997C7D-A176-47E7-8451-59FD2FF1659F}"/>
              </a:ext>
            </a:extLst>
          </p:cNvPr>
          <p:cNvSpPr/>
          <p:nvPr/>
        </p:nvSpPr>
        <p:spPr>
          <a:xfrm>
            <a:off x="1475802" y="5600863"/>
            <a:ext cx="5657850" cy="715581"/>
          </a:xfrm>
          <a:prstGeom prst="rect">
            <a:avLst/>
          </a:prstGeom>
          <a:solidFill>
            <a:sysClr val="window" lastClr="FFFFFF"/>
          </a:solidFill>
        </p:spPr>
        <p:txBody>
          <a:bodyPr wrap="square">
            <a:spAutoFit/>
          </a:bodyPr>
          <a:lstStyle/>
          <a:p>
            <a:pPr defTabSz="685800">
              <a:defRPr/>
            </a:pPr>
            <a:r>
              <a:rPr lang="en-US" sz="1350" b="1" kern="0" dirty="0">
                <a:solidFill>
                  <a:prstClr val="black"/>
                </a:solidFill>
              </a:rPr>
              <a:t>Wall-modeled LES offers computational savings decrease of </a:t>
            </a:r>
            <a:r>
              <a:rPr lang="en-US" sz="1350" b="1" i="1" kern="0" dirty="0">
                <a:solidFill>
                  <a:prstClr val="black"/>
                </a:solidFill>
              </a:rPr>
              <a:t>at least </a:t>
            </a:r>
            <a:r>
              <a:rPr lang="en-US" sz="1350" b="1" kern="0" dirty="0">
                <a:solidFill>
                  <a:prstClr val="black"/>
                </a:solidFill>
              </a:rPr>
              <a:t>several orders of magnitude over DNS for engineering systems of interest.</a:t>
            </a:r>
          </a:p>
        </p:txBody>
      </p:sp>
      <p:grpSp>
        <p:nvGrpSpPr>
          <p:cNvPr id="5" name="Group 4">
            <a:extLst>
              <a:ext uri="{FF2B5EF4-FFF2-40B4-BE49-F238E27FC236}">
                <a16:creationId xmlns:a16="http://schemas.microsoft.com/office/drawing/2014/main" id="{AB9A1596-E7B1-4798-A05B-D79225BF48B0}"/>
              </a:ext>
            </a:extLst>
          </p:cNvPr>
          <p:cNvGrpSpPr/>
          <p:nvPr/>
        </p:nvGrpSpPr>
        <p:grpSpPr>
          <a:xfrm>
            <a:off x="744552" y="1683413"/>
            <a:ext cx="3288900" cy="1182866"/>
            <a:chOff x="4089789" y="1408693"/>
            <a:chExt cx="4385200" cy="1577154"/>
          </a:xfrm>
        </p:grpSpPr>
        <p:grpSp>
          <p:nvGrpSpPr>
            <p:cNvPr id="127" name="Group 126">
              <a:extLst>
                <a:ext uri="{FF2B5EF4-FFF2-40B4-BE49-F238E27FC236}">
                  <a16:creationId xmlns:a16="http://schemas.microsoft.com/office/drawing/2014/main" id="{3DA1DC3A-A710-4273-9977-030B2CF31997}"/>
                </a:ext>
              </a:extLst>
            </p:cNvPr>
            <p:cNvGrpSpPr/>
            <p:nvPr/>
          </p:nvGrpSpPr>
          <p:grpSpPr>
            <a:xfrm rot="21076751">
              <a:off x="4650932" y="1610440"/>
              <a:ext cx="1325880" cy="1193800"/>
              <a:chOff x="1905593" y="1991652"/>
              <a:chExt cx="1325880" cy="1193800"/>
            </a:xfrm>
          </p:grpSpPr>
          <p:pic>
            <p:nvPicPr>
              <p:cNvPr id="128" name="Picture 127" descr="blprof.jpg">
                <a:extLst>
                  <a:ext uri="{FF2B5EF4-FFF2-40B4-BE49-F238E27FC236}">
                    <a16:creationId xmlns:a16="http://schemas.microsoft.com/office/drawing/2014/main" id="{E644E2E3-BE41-4F27-9969-3758BAE022AA}"/>
                  </a:ext>
                </a:extLst>
              </p:cNvPr>
              <p:cNvPicPr>
                <a:picLocks noChangeAspect="1"/>
              </p:cNvPicPr>
              <p:nvPr/>
            </p:nvPicPr>
            <p:blipFill>
              <a:blip r:embed="rId3" cstate="print"/>
              <a:stretch>
                <a:fillRect/>
              </a:stretch>
            </p:blipFill>
            <p:spPr>
              <a:xfrm rot="481183">
                <a:off x="1905593" y="1991652"/>
                <a:ext cx="1325880" cy="1193800"/>
              </a:xfrm>
              <a:prstGeom prst="rect">
                <a:avLst/>
              </a:prstGeom>
            </p:spPr>
          </p:pic>
          <p:cxnSp>
            <p:nvCxnSpPr>
              <p:cNvPr id="129" name="Straight Arrow Connector 128">
                <a:extLst>
                  <a:ext uri="{FF2B5EF4-FFF2-40B4-BE49-F238E27FC236}">
                    <a16:creationId xmlns:a16="http://schemas.microsoft.com/office/drawing/2014/main" id="{D1FD237A-FE2C-4B1E-99CA-D4150FB58F5C}"/>
                  </a:ext>
                </a:extLst>
              </p:cNvPr>
              <p:cNvCxnSpPr/>
              <p:nvPr/>
            </p:nvCxnSpPr>
            <p:spPr bwMode="auto">
              <a:xfrm rot="481183">
                <a:off x="2144428" y="2087416"/>
                <a:ext cx="807318" cy="471"/>
              </a:xfrm>
              <a:prstGeom prst="straightConnector1">
                <a:avLst/>
              </a:prstGeom>
              <a:solidFill>
                <a:srgbClr val="AD0101"/>
              </a:solidFill>
              <a:ln w="22225" cap="flat" cmpd="sng" algn="ctr">
                <a:solidFill>
                  <a:sysClr val="windowText" lastClr="000000"/>
                </a:solidFill>
                <a:prstDash val="solid"/>
                <a:round/>
                <a:headEnd type="none" w="med" len="med"/>
                <a:tailEnd type="triangle"/>
              </a:ln>
              <a:effectLst/>
            </p:spPr>
          </p:cxnSp>
          <p:cxnSp>
            <p:nvCxnSpPr>
              <p:cNvPr id="130" name="Straight Arrow Connector 129">
                <a:extLst>
                  <a:ext uri="{FF2B5EF4-FFF2-40B4-BE49-F238E27FC236}">
                    <a16:creationId xmlns:a16="http://schemas.microsoft.com/office/drawing/2014/main" id="{8DF0EBB5-564E-4348-8C8F-69150CD513B7}"/>
                  </a:ext>
                </a:extLst>
              </p:cNvPr>
              <p:cNvCxnSpPr/>
              <p:nvPr/>
            </p:nvCxnSpPr>
            <p:spPr bwMode="auto">
              <a:xfrm rot="481183">
                <a:off x="2120982" y="2253016"/>
                <a:ext cx="784251" cy="471"/>
              </a:xfrm>
              <a:prstGeom prst="straightConnector1">
                <a:avLst/>
              </a:prstGeom>
              <a:solidFill>
                <a:srgbClr val="AD0101"/>
              </a:solidFill>
              <a:ln w="22225" cap="flat" cmpd="sng" algn="ctr">
                <a:solidFill>
                  <a:sysClr val="windowText" lastClr="000000"/>
                </a:solidFill>
                <a:prstDash val="solid"/>
                <a:round/>
                <a:headEnd type="none" w="med" len="med"/>
                <a:tailEnd type="triangle"/>
              </a:ln>
              <a:effectLst/>
            </p:spPr>
          </p:cxnSp>
          <p:cxnSp>
            <p:nvCxnSpPr>
              <p:cNvPr id="131" name="Straight Arrow Connector 130">
                <a:extLst>
                  <a:ext uri="{FF2B5EF4-FFF2-40B4-BE49-F238E27FC236}">
                    <a16:creationId xmlns:a16="http://schemas.microsoft.com/office/drawing/2014/main" id="{FFF51B47-9E62-4ADB-A025-0E29A85E37C9}"/>
                  </a:ext>
                </a:extLst>
              </p:cNvPr>
              <p:cNvCxnSpPr/>
              <p:nvPr/>
            </p:nvCxnSpPr>
            <p:spPr bwMode="auto">
              <a:xfrm rot="481183">
                <a:off x="2058120" y="2677946"/>
                <a:ext cx="702238" cy="471"/>
              </a:xfrm>
              <a:prstGeom prst="straightConnector1">
                <a:avLst/>
              </a:prstGeom>
              <a:solidFill>
                <a:srgbClr val="AD0101"/>
              </a:solidFill>
              <a:ln w="22225" cap="flat" cmpd="sng" algn="ctr">
                <a:solidFill>
                  <a:sysClr val="windowText" lastClr="000000"/>
                </a:solidFill>
                <a:prstDash val="solid"/>
                <a:round/>
                <a:headEnd type="none" w="med" len="med"/>
                <a:tailEnd type="triangle"/>
              </a:ln>
              <a:effectLst/>
            </p:spPr>
          </p:cxnSp>
          <p:cxnSp>
            <p:nvCxnSpPr>
              <p:cNvPr id="132" name="Straight Arrow Connector 131">
                <a:extLst>
                  <a:ext uri="{FF2B5EF4-FFF2-40B4-BE49-F238E27FC236}">
                    <a16:creationId xmlns:a16="http://schemas.microsoft.com/office/drawing/2014/main" id="{8E28CB8D-0942-48FD-8970-F096C354A4C4}"/>
                  </a:ext>
                </a:extLst>
              </p:cNvPr>
              <p:cNvCxnSpPr/>
              <p:nvPr/>
            </p:nvCxnSpPr>
            <p:spPr bwMode="auto">
              <a:xfrm rot="481183">
                <a:off x="2076904" y="2545703"/>
                <a:ext cx="732993" cy="471"/>
              </a:xfrm>
              <a:prstGeom prst="straightConnector1">
                <a:avLst/>
              </a:prstGeom>
              <a:solidFill>
                <a:srgbClr val="AD0101"/>
              </a:solidFill>
              <a:ln w="22225" cap="flat" cmpd="sng" algn="ctr">
                <a:solidFill>
                  <a:sysClr val="windowText" lastClr="000000"/>
                </a:solidFill>
                <a:prstDash val="solid"/>
                <a:round/>
                <a:headEnd type="none" w="med" len="med"/>
                <a:tailEnd type="triangle"/>
              </a:ln>
              <a:effectLst/>
            </p:spPr>
          </p:cxnSp>
          <p:cxnSp>
            <p:nvCxnSpPr>
              <p:cNvPr id="133" name="Straight Arrow Connector 132">
                <a:extLst>
                  <a:ext uri="{FF2B5EF4-FFF2-40B4-BE49-F238E27FC236}">
                    <a16:creationId xmlns:a16="http://schemas.microsoft.com/office/drawing/2014/main" id="{2078A948-EC64-4434-91DC-A48F734CA3D3}"/>
                  </a:ext>
                </a:extLst>
              </p:cNvPr>
              <p:cNvCxnSpPr/>
              <p:nvPr/>
            </p:nvCxnSpPr>
            <p:spPr bwMode="auto">
              <a:xfrm rot="481183">
                <a:off x="2098667" y="2410504"/>
                <a:ext cx="758622" cy="471"/>
              </a:xfrm>
              <a:prstGeom prst="straightConnector1">
                <a:avLst/>
              </a:prstGeom>
              <a:solidFill>
                <a:srgbClr val="AD0101"/>
              </a:solidFill>
              <a:ln w="22225" cap="flat" cmpd="sng" algn="ctr">
                <a:solidFill>
                  <a:sysClr val="windowText" lastClr="000000"/>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5BFE5207-749A-4E5B-B751-A4D8A708A92B}"/>
                  </a:ext>
                </a:extLst>
              </p:cNvPr>
              <p:cNvCxnSpPr/>
              <p:nvPr/>
            </p:nvCxnSpPr>
            <p:spPr bwMode="auto">
              <a:xfrm rot="481183">
                <a:off x="2043352" y="2799520"/>
                <a:ext cx="656105" cy="471"/>
              </a:xfrm>
              <a:prstGeom prst="straightConnector1">
                <a:avLst/>
              </a:prstGeom>
              <a:solidFill>
                <a:srgbClr val="AD0101"/>
              </a:solidFill>
              <a:ln w="22225" cap="flat" cmpd="sng" algn="ctr">
                <a:solidFill>
                  <a:sysClr val="windowText" lastClr="000000"/>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96FFCF7D-568F-4C36-9BBB-DD3613D43FFF}"/>
                  </a:ext>
                </a:extLst>
              </p:cNvPr>
              <p:cNvCxnSpPr/>
              <p:nvPr/>
            </p:nvCxnSpPr>
            <p:spPr bwMode="auto">
              <a:xfrm rot="481183">
                <a:off x="2024468" y="2930677"/>
                <a:ext cx="574092" cy="471"/>
              </a:xfrm>
              <a:prstGeom prst="straightConnector1">
                <a:avLst/>
              </a:prstGeom>
              <a:solidFill>
                <a:srgbClr val="AD0101"/>
              </a:solidFill>
              <a:ln w="22225" cap="flat" cmpd="sng" algn="ctr">
                <a:solidFill>
                  <a:sysClr val="windowText" lastClr="000000"/>
                </a:solidFill>
                <a:prstDash val="solid"/>
                <a:round/>
                <a:headEnd type="none" w="med" len="med"/>
                <a:tailEnd type="triangle"/>
              </a:ln>
              <a:effectLst/>
            </p:spPr>
          </p:cxnSp>
        </p:grpSp>
        <p:grpSp>
          <p:nvGrpSpPr>
            <p:cNvPr id="136" name="Group 135">
              <a:extLst>
                <a:ext uri="{FF2B5EF4-FFF2-40B4-BE49-F238E27FC236}">
                  <a16:creationId xmlns:a16="http://schemas.microsoft.com/office/drawing/2014/main" id="{2145BE41-C224-4307-9D62-66CCB8433800}"/>
                </a:ext>
              </a:extLst>
            </p:cNvPr>
            <p:cNvGrpSpPr/>
            <p:nvPr/>
          </p:nvGrpSpPr>
          <p:grpSpPr>
            <a:xfrm>
              <a:off x="5764238" y="1760225"/>
              <a:ext cx="1142320" cy="912059"/>
              <a:chOff x="2974658" y="2367410"/>
              <a:chExt cx="1142320" cy="912059"/>
            </a:xfrm>
          </p:grpSpPr>
          <p:sp>
            <p:nvSpPr>
              <p:cNvPr id="137" name="Freeform 24">
                <a:extLst>
                  <a:ext uri="{FF2B5EF4-FFF2-40B4-BE49-F238E27FC236}">
                    <a16:creationId xmlns:a16="http://schemas.microsoft.com/office/drawing/2014/main" id="{BF835654-8486-42FB-8B9C-43DF64E96622}"/>
                  </a:ext>
                </a:extLst>
              </p:cNvPr>
              <p:cNvSpPr/>
              <p:nvPr/>
            </p:nvSpPr>
            <p:spPr>
              <a:xfrm rot="4130667">
                <a:off x="2971800" y="2438400"/>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138" name="Freeform 25">
                <a:extLst>
                  <a:ext uri="{FF2B5EF4-FFF2-40B4-BE49-F238E27FC236}">
                    <a16:creationId xmlns:a16="http://schemas.microsoft.com/office/drawing/2014/main" id="{D1B587C3-711D-4CB3-8FF4-07485592A913}"/>
                  </a:ext>
                </a:extLst>
              </p:cNvPr>
              <p:cNvSpPr/>
              <p:nvPr/>
            </p:nvSpPr>
            <p:spPr>
              <a:xfrm rot="4159048">
                <a:off x="3484932" y="2370268"/>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139" name="Freeform 26">
                <a:extLst>
                  <a:ext uri="{FF2B5EF4-FFF2-40B4-BE49-F238E27FC236}">
                    <a16:creationId xmlns:a16="http://schemas.microsoft.com/office/drawing/2014/main" id="{90C3D402-6998-4DB8-86C5-B48CD9117645}"/>
                  </a:ext>
                </a:extLst>
              </p:cNvPr>
              <p:cNvSpPr/>
              <p:nvPr/>
            </p:nvSpPr>
            <p:spPr>
              <a:xfrm rot="18629134">
                <a:off x="3276600" y="2667000"/>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140" name="Freeform 27">
                <a:extLst>
                  <a:ext uri="{FF2B5EF4-FFF2-40B4-BE49-F238E27FC236}">
                    <a16:creationId xmlns:a16="http://schemas.microsoft.com/office/drawing/2014/main" id="{AC6B8F9D-B6F9-4819-B699-022A65409121}"/>
                  </a:ext>
                </a:extLst>
              </p:cNvPr>
              <p:cNvSpPr/>
              <p:nvPr/>
            </p:nvSpPr>
            <p:spPr>
              <a:xfrm rot="21004591">
                <a:off x="3810000" y="2590800"/>
                <a:ext cx="306978" cy="30126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141" name="Freeform 28">
                <a:extLst>
                  <a:ext uri="{FF2B5EF4-FFF2-40B4-BE49-F238E27FC236}">
                    <a16:creationId xmlns:a16="http://schemas.microsoft.com/office/drawing/2014/main" id="{F0AE4F5A-20A1-4277-BCA3-EC3A0AC4AA62}"/>
                  </a:ext>
                </a:extLst>
              </p:cNvPr>
              <p:cNvSpPr/>
              <p:nvPr/>
            </p:nvSpPr>
            <p:spPr>
              <a:xfrm rot="9946827">
                <a:off x="3602865" y="2838874"/>
                <a:ext cx="183205" cy="19762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142" name="Freeform 29">
                <a:extLst>
                  <a:ext uri="{FF2B5EF4-FFF2-40B4-BE49-F238E27FC236}">
                    <a16:creationId xmlns:a16="http://schemas.microsoft.com/office/drawing/2014/main" id="{4A3242EC-2837-4A9B-A8F2-1B27EDECB9C5}"/>
                  </a:ext>
                </a:extLst>
              </p:cNvPr>
              <p:cNvSpPr/>
              <p:nvPr/>
            </p:nvSpPr>
            <p:spPr>
              <a:xfrm rot="1557692">
                <a:off x="3844012" y="3001930"/>
                <a:ext cx="183205" cy="19762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143" name="Freeform 30">
                <a:extLst>
                  <a:ext uri="{FF2B5EF4-FFF2-40B4-BE49-F238E27FC236}">
                    <a16:creationId xmlns:a16="http://schemas.microsoft.com/office/drawing/2014/main" id="{C6DD3100-180F-4AC7-B5D7-DF5E13935046}"/>
                  </a:ext>
                </a:extLst>
              </p:cNvPr>
              <p:cNvSpPr/>
              <p:nvPr/>
            </p:nvSpPr>
            <p:spPr>
              <a:xfrm rot="4159048">
                <a:off x="3004993" y="2764988"/>
                <a:ext cx="183205" cy="197621"/>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144" name="Freeform 31">
                <a:extLst>
                  <a:ext uri="{FF2B5EF4-FFF2-40B4-BE49-F238E27FC236}">
                    <a16:creationId xmlns:a16="http://schemas.microsoft.com/office/drawing/2014/main" id="{FC015038-29DA-4FA0-86B5-00986C5BDFB8}"/>
                  </a:ext>
                </a:extLst>
              </p:cNvPr>
              <p:cNvSpPr/>
              <p:nvPr/>
            </p:nvSpPr>
            <p:spPr>
              <a:xfrm rot="1557692">
                <a:off x="3603361" y="3147543"/>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145" name="Freeform 32">
                <a:extLst>
                  <a:ext uri="{FF2B5EF4-FFF2-40B4-BE49-F238E27FC236}">
                    <a16:creationId xmlns:a16="http://schemas.microsoft.com/office/drawing/2014/main" id="{57F43917-A7E9-45A8-AB71-210AE0D9D536}"/>
                  </a:ext>
                </a:extLst>
              </p:cNvPr>
              <p:cNvSpPr/>
              <p:nvPr/>
            </p:nvSpPr>
            <p:spPr>
              <a:xfrm rot="17002216">
                <a:off x="3440496" y="2987759"/>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146" name="Freeform 33">
                <a:extLst>
                  <a:ext uri="{FF2B5EF4-FFF2-40B4-BE49-F238E27FC236}">
                    <a16:creationId xmlns:a16="http://schemas.microsoft.com/office/drawing/2014/main" id="{DBAA7B06-D1DB-481D-B56F-8AAE45BC3CE6}"/>
                  </a:ext>
                </a:extLst>
              </p:cNvPr>
              <p:cNvSpPr/>
              <p:nvPr/>
            </p:nvSpPr>
            <p:spPr>
              <a:xfrm rot="4292793">
                <a:off x="3222362" y="2995142"/>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147" name="Freeform 34">
                <a:extLst>
                  <a:ext uri="{FF2B5EF4-FFF2-40B4-BE49-F238E27FC236}">
                    <a16:creationId xmlns:a16="http://schemas.microsoft.com/office/drawing/2014/main" id="{BDF0C069-9800-4B4D-BA68-2DDD8FE41E84}"/>
                  </a:ext>
                </a:extLst>
              </p:cNvPr>
              <p:cNvSpPr/>
              <p:nvPr/>
            </p:nvSpPr>
            <p:spPr>
              <a:xfrm rot="18285178">
                <a:off x="2993761" y="3071342"/>
                <a:ext cx="137052" cy="131926"/>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triangle"/>
              </a:ln>
              <a:effectLst/>
            </p:spPr>
            <p:txBody>
              <a:bodyPr rtlCol="0" anchor="ctr"/>
              <a:lstStyle/>
              <a:p>
                <a:pPr algn="ctr" defTabSz="685800">
                  <a:defRPr/>
                </a:pPr>
                <a:endParaRPr lang="en-US" sz="1350" kern="0">
                  <a:solidFill>
                    <a:prstClr val="black"/>
                  </a:solidFill>
                  <a:latin typeface="Arial"/>
                </a:endParaRPr>
              </a:p>
            </p:txBody>
          </p:sp>
          <p:sp>
            <p:nvSpPr>
              <p:cNvPr id="148" name="Freeform 35">
                <a:extLst>
                  <a:ext uri="{FF2B5EF4-FFF2-40B4-BE49-F238E27FC236}">
                    <a16:creationId xmlns:a16="http://schemas.microsoft.com/office/drawing/2014/main" id="{DCB4E7EC-D9C2-4721-A095-166F999206CD}"/>
                  </a:ext>
                </a:extLst>
              </p:cNvPr>
              <p:cNvSpPr/>
              <p:nvPr/>
            </p:nvSpPr>
            <p:spPr>
              <a:xfrm rot="1557692">
                <a:off x="3369455" y="3135172"/>
                <a:ext cx="71464" cy="92565"/>
              </a:xfrm>
              <a:custGeom>
                <a:avLst/>
                <a:gdLst>
                  <a:gd name="connsiteX0" fmla="*/ 208752 w 306978"/>
                  <a:gd name="connsiteY0" fmla="*/ 292308 h 301261"/>
                  <a:gd name="connsiteX1" fmla="*/ 178772 w 306978"/>
                  <a:gd name="connsiteY1" fmla="*/ 299804 h 301261"/>
                  <a:gd name="connsiteX2" fmla="*/ 156287 w 306978"/>
                  <a:gd name="connsiteY2" fmla="*/ 284813 h 301261"/>
                  <a:gd name="connsiteX3" fmla="*/ 88831 w 306978"/>
                  <a:gd name="connsiteY3" fmla="*/ 262328 h 301261"/>
                  <a:gd name="connsiteX4" fmla="*/ 43861 w 306978"/>
                  <a:gd name="connsiteY4" fmla="*/ 232348 h 301261"/>
                  <a:gd name="connsiteX5" fmla="*/ 13880 w 306978"/>
                  <a:gd name="connsiteY5" fmla="*/ 194872 h 301261"/>
                  <a:gd name="connsiteX6" fmla="*/ 13880 w 306978"/>
                  <a:gd name="connsiteY6" fmla="*/ 104931 h 301261"/>
                  <a:gd name="connsiteX7" fmla="*/ 28870 w 306978"/>
                  <a:gd name="connsiteY7" fmla="*/ 52466 h 301261"/>
                  <a:gd name="connsiteX8" fmla="*/ 103821 w 306978"/>
                  <a:gd name="connsiteY8" fmla="*/ 7495 h 301261"/>
                  <a:gd name="connsiteX9" fmla="*/ 126306 w 306978"/>
                  <a:gd name="connsiteY9" fmla="*/ 0 h 301261"/>
                  <a:gd name="connsiteX10" fmla="*/ 223743 w 306978"/>
                  <a:gd name="connsiteY10" fmla="*/ 7495 h 301261"/>
                  <a:gd name="connsiteX11" fmla="*/ 246228 w 306978"/>
                  <a:gd name="connsiteY11" fmla="*/ 14990 h 301261"/>
                  <a:gd name="connsiteX12" fmla="*/ 276208 w 306978"/>
                  <a:gd name="connsiteY12" fmla="*/ 37476 h 301261"/>
                  <a:gd name="connsiteX13" fmla="*/ 291198 w 306978"/>
                  <a:gd name="connsiteY13" fmla="*/ 59961 h 301261"/>
                  <a:gd name="connsiteX14" fmla="*/ 306188 w 306978"/>
                  <a:gd name="connsiteY14" fmla="*/ 112426 h 3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978" h="301261">
                    <a:moveTo>
                      <a:pt x="208752" y="292308"/>
                    </a:moveTo>
                    <a:cubicBezTo>
                      <a:pt x="198759" y="294807"/>
                      <a:pt x="188969" y="301261"/>
                      <a:pt x="178772" y="299804"/>
                    </a:cubicBezTo>
                    <a:cubicBezTo>
                      <a:pt x="169854" y="298530"/>
                      <a:pt x="164344" y="288842"/>
                      <a:pt x="156287" y="284813"/>
                    </a:cubicBezTo>
                    <a:cubicBezTo>
                      <a:pt x="128066" y="270702"/>
                      <a:pt x="117455" y="269484"/>
                      <a:pt x="88831" y="262328"/>
                    </a:cubicBezTo>
                    <a:cubicBezTo>
                      <a:pt x="73841" y="252335"/>
                      <a:pt x="53855" y="247338"/>
                      <a:pt x="43861" y="232348"/>
                    </a:cubicBezTo>
                    <a:cubicBezTo>
                      <a:pt x="24950" y="203983"/>
                      <a:pt x="35239" y="216233"/>
                      <a:pt x="13880" y="194872"/>
                    </a:cubicBezTo>
                    <a:cubicBezTo>
                      <a:pt x="0" y="153231"/>
                      <a:pt x="3311" y="173633"/>
                      <a:pt x="13880" y="104931"/>
                    </a:cubicBezTo>
                    <a:cubicBezTo>
                      <a:pt x="14280" y="102334"/>
                      <a:pt x="25029" y="57843"/>
                      <a:pt x="28870" y="52466"/>
                    </a:cubicBezTo>
                    <a:cubicBezTo>
                      <a:pt x="54591" y="16456"/>
                      <a:pt x="62697" y="21203"/>
                      <a:pt x="103821" y="7495"/>
                    </a:cubicBezTo>
                    <a:lnTo>
                      <a:pt x="126306" y="0"/>
                    </a:lnTo>
                    <a:cubicBezTo>
                      <a:pt x="158785" y="2498"/>
                      <a:pt x="191420" y="3455"/>
                      <a:pt x="223743" y="7495"/>
                    </a:cubicBezTo>
                    <a:cubicBezTo>
                      <a:pt x="231582" y="8475"/>
                      <a:pt x="239369" y="11070"/>
                      <a:pt x="246228" y="14990"/>
                    </a:cubicBezTo>
                    <a:cubicBezTo>
                      <a:pt x="257074" y="21188"/>
                      <a:pt x="267375" y="28643"/>
                      <a:pt x="276208" y="37476"/>
                    </a:cubicBezTo>
                    <a:cubicBezTo>
                      <a:pt x="282577" y="43846"/>
                      <a:pt x="287540" y="51730"/>
                      <a:pt x="291198" y="59961"/>
                    </a:cubicBezTo>
                    <a:cubicBezTo>
                      <a:pt x="306978" y="95466"/>
                      <a:pt x="306188" y="91001"/>
                      <a:pt x="306188" y="112426"/>
                    </a:cubicBezTo>
                  </a:path>
                </a:pathLst>
              </a:custGeom>
              <a:noFill/>
              <a:ln w="19050" cap="flat" cmpd="sng" algn="ctr">
                <a:solidFill>
                  <a:srgbClr val="AD0101">
                    <a:lumMod val="60000"/>
                    <a:lumOff val="40000"/>
                  </a:srgbClr>
                </a:solidFill>
                <a:prstDash val="solid"/>
                <a:tailEnd type="none"/>
              </a:ln>
              <a:effectLst/>
            </p:spPr>
            <p:txBody>
              <a:bodyPr rtlCol="0" anchor="ctr"/>
              <a:lstStyle/>
              <a:p>
                <a:pPr algn="ctr" defTabSz="685800">
                  <a:defRPr/>
                </a:pPr>
                <a:endParaRPr lang="en-US" sz="1350" kern="0">
                  <a:solidFill>
                    <a:prstClr val="black"/>
                  </a:solidFill>
                  <a:latin typeface="Arial"/>
                </a:endParaRPr>
              </a:p>
            </p:txBody>
          </p:sp>
        </p:grpSp>
        <p:cxnSp>
          <p:nvCxnSpPr>
            <p:cNvPr id="211" name="Straight Connector 210">
              <a:extLst>
                <a:ext uri="{FF2B5EF4-FFF2-40B4-BE49-F238E27FC236}">
                  <a16:creationId xmlns:a16="http://schemas.microsoft.com/office/drawing/2014/main" id="{C5AE92B2-8563-4F89-99F1-8363061A34A3}"/>
                </a:ext>
              </a:extLst>
            </p:cNvPr>
            <p:cNvCxnSpPr/>
            <p:nvPr/>
          </p:nvCxnSpPr>
          <p:spPr>
            <a:xfrm>
              <a:off x="4089789" y="2695627"/>
              <a:ext cx="4236441" cy="0"/>
            </a:xfrm>
            <a:prstGeom prst="line">
              <a:avLst/>
            </a:prstGeom>
            <a:noFill/>
            <a:ln w="25400" cap="flat" cmpd="sng" algn="ctr">
              <a:solidFill>
                <a:srgbClr val="AD0101"/>
              </a:solidFill>
              <a:prstDash val="solid"/>
            </a:ln>
            <a:effectLst>
              <a:outerShdw blurRad="40000" dist="20000" dir="5400000" rotWithShape="0">
                <a:srgbClr val="000000">
                  <a:alpha val="38000"/>
                </a:srgbClr>
              </a:outerShdw>
            </a:effectLst>
          </p:spPr>
        </p:cxnSp>
        <p:sp>
          <p:nvSpPr>
            <p:cNvPr id="247" name="Rectangle 246">
              <a:extLst>
                <a:ext uri="{FF2B5EF4-FFF2-40B4-BE49-F238E27FC236}">
                  <a16:creationId xmlns:a16="http://schemas.microsoft.com/office/drawing/2014/main" id="{0473693F-D41E-4549-A3D2-F22E0B318285}"/>
                </a:ext>
              </a:extLst>
            </p:cNvPr>
            <p:cNvSpPr/>
            <p:nvPr/>
          </p:nvSpPr>
          <p:spPr>
            <a:xfrm>
              <a:off x="4853472" y="2647292"/>
              <a:ext cx="2498279" cy="338555"/>
            </a:xfrm>
            <a:prstGeom prst="rect">
              <a:avLst/>
            </a:prstGeom>
            <a:noFill/>
            <a:ln w="25400" cap="flat" cmpd="sng" algn="ctr">
              <a:noFill/>
              <a:prstDash val="solid"/>
            </a:ln>
            <a:effectLst/>
          </p:spPr>
          <p:txBody>
            <a:bodyPr wrap="square">
              <a:spAutoFit/>
            </a:bodyPr>
            <a:lstStyle/>
            <a:p>
              <a:pPr algn="ctr" defTabSz="685800">
                <a:defRPr/>
              </a:pPr>
              <a:r>
                <a:rPr lang="en-US" sz="1050" b="1" kern="0" dirty="0">
                  <a:solidFill>
                    <a:prstClr val="black"/>
                  </a:solidFill>
                </a:rPr>
                <a:t>Solid Surface</a:t>
              </a:r>
            </a:p>
          </p:txBody>
        </p:sp>
        <p:sp>
          <p:nvSpPr>
            <p:cNvPr id="248" name="Rectangle 247">
              <a:extLst>
                <a:ext uri="{FF2B5EF4-FFF2-40B4-BE49-F238E27FC236}">
                  <a16:creationId xmlns:a16="http://schemas.microsoft.com/office/drawing/2014/main" id="{4E4A5EFC-D874-4AB9-9035-9608B7EC00C3}"/>
                </a:ext>
              </a:extLst>
            </p:cNvPr>
            <p:cNvSpPr/>
            <p:nvPr/>
          </p:nvSpPr>
          <p:spPr>
            <a:xfrm>
              <a:off x="5976710" y="1666294"/>
              <a:ext cx="2498279" cy="338555"/>
            </a:xfrm>
            <a:prstGeom prst="rect">
              <a:avLst/>
            </a:prstGeom>
            <a:noFill/>
            <a:ln w="25400" cap="flat" cmpd="sng" algn="ctr">
              <a:noFill/>
              <a:prstDash val="solid"/>
            </a:ln>
            <a:effectLst/>
          </p:spPr>
          <p:txBody>
            <a:bodyPr wrap="square">
              <a:spAutoFit/>
            </a:bodyPr>
            <a:lstStyle/>
            <a:p>
              <a:pPr algn="ctr" defTabSz="685800">
                <a:defRPr/>
              </a:pPr>
              <a:r>
                <a:rPr lang="en-US" sz="1050" b="1" kern="0" dirty="0">
                  <a:solidFill>
                    <a:prstClr val="black"/>
                  </a:solidFill>
                </a:rPr>
                <a:t>Turbulence</a:t>
              </a:r>
            </a:p>
          </p:txBody>
        </p:sp>
        <p:sp>
          <p:nvSpPr>
            <p:cNvPr id="249" name="Rectangle 248">
              <a:extLst>
                <a:ext uri="{FF2B5EF4-FFF2-40B4-BE49-F238E27FC236}">
                  <a16:creationId xmlns:a16="http://schemas.microsoft.com/office/drawing/2014/main" id="{BE83BF89-7E3A-418A-B585-6028094D17B6}"/>
                </a:ext>
              </a:extLst>
            </p:cNvPr>
            <p:cNvSpPr/>
            <p:nvPr/>
          </p:nvSpPr>
          <p:spPr>
            <a:xfrm>
              <a:off x="4317306" y="1408693"/>
              <a:ext cx="1418011" cy="338555"/>
            </a:xfrm>
            <a:prstGeom prst="rect">
              <a:avLst/>
            </a:prstGeom>
            <a:noFill/>
            <a:ln w="25400" cap="flat" cmpd="sng" algn="ctr">
              <a:noFill/>
              <a:prstDash val="solid"/>
            </a:ln>
            <a:effectLst/>
          </p:spPr>
          <p:txBody>
            <a:bodyPr wrap="square">
              <a:spAutoFit/>
            </a:bodyPr>
            <a:lstStyle/>
            <a:p>
              <a:pPr algn="ctr" defTabSz="685800">
                <a:defRPr/>
              </a:pPr>
              <a:r>
                <a:rPr lang="en-US" sz="1050" b="1" kern="0" dirty="0">
                  <a:solidFill>
                    <a:prstClr val="black"/>
                  </a:solidFill>
                </a:rPr>
                <a:t>Mean Velocity</a:t>
              </a:r>
            </a:p>
          </p:txBody>
        </p:sp>
      </p:grpSp>
      <p:sp>
        <p:nvSpPr>
          <p:cNvPr id="250" name="TextBox 249">
            <a:extLst>
              <a:ext uri="{FF2B5EF4-FFF2-40B4-BE49-F238E27FC236}">
                <a16:creationId xmlns:a16="http://schemas.microsoft.com/office/drawing/2014/main" id="{EB3FC061-FD77-4528-B665-49DBC7C2BC34}"/>
              </a:ext>
            </a:extLst>
          </p:cNvPr>
          <p:cNvSpPr txBox="1"/>
          <p:nvPr/>
        </p:nvSpPr>
        <p:spPr>
          <a:xfrm>
            <a:off x="6855961" y="3405584"/>
            <a:ext cx="1609025" cy="300082"/>
          </a:xfrm>
          <a:prstGeom prst="rect">
            <a:avLst/>
          </a:prstGeom>
          <a:noFill/>
        </p:spPr>
        <p:txBody>
          <a:bodyPr wrap="square" rtlCol="0">
            <a:spAutoFit/>
          </a:bodyPr>
          <a:lstStyle/>
          <a:p>
            <a:r>
              <a:rPr lang="en-US" sz="1350" b="1" dirty="0"/>
              <a:t>Resolved Eddies</a:t>
            </a:r>
          </a:p>
        </p:txBody>
      </p:sp>
      <p:sp>
        <p:nvSpPr>
          <p:cNvPr id="251" name="TextBox 250">
            <a:extLst>
              <a:ext uri="{FF2B5EF4-FFF2-40B4-BE49-F238E27FC236}">
                <a16:creationId xmlns:a16="http://schemas.microsoft.com/office/drawing/2014/main" id="{ACBD64A8-4957-4FA6-9E8E-CB636FCE83D3}"/>
              </a:ext>
            </a:extLst>
          </p:cNvPr>
          <p:cNvSpPr txBox="1"/>
          <p:nvPr/>
        </p:nvSpPr>
        <p:spPr>
          <a:xfrm>
            <a:off x="6955167" y="4206229"/>
            <a:ext cx="1609025" cy="300082"/>
          </a:xfrm>
          <a:prstGeom prst="rect">
            <a:avLst/>
          </a:prstGeom>
          <a:noFill/>
        </p:spPr>
        <p:txBody>
          <a:bodyPr wrap="square" rtlCol="0">
            <a:spAutoFit/>
          </a:bodyPr>
          <a:lstStyle/>
          <a:p>
            <a:r>
              <a:rPr lang="en-US" sz="1350" b="1" dirty="0"/>
              <a:t>Modeled Eddies</a:t>
            </a:r>
          </a:p>
        </p:txBody>
      </p:sp>
      <p:sp>
        <p:nvSpPr>
          <p:cNvPr id="252" name="TextBox 251">
            <a:extLst>
              <a:ext uri="{FF2B5EF4-FFF2-40B4-BE49-F238E27FC236}">
                <a16:creationId xmlns:a16="http://schemas.microsoft.com/office/drawing/2014/main" id="{DE337AB3-B4B1-4914-B359-E9DA5BF01F8D}"/>
              </a:ext>
            </a:extLst>
          </p:cNvPr>
          <p:cNvSpPr txBox="1"/>
          <p:nvPr/>
        </p:nvSpPr>
        <p:spPr>
          <a:xfrm>
            <a:off x="4084984" y="3760201"/>
            <a:ext cx="1238545" cy="461665"/>
          </a:xfrm>
          <a:prstGeom prst="rect">
            <a:avLst/>
          </a:prstGeom>
          <a:noFill/>
        </p:spPr>
        <p:txBody>
          <a:bodyPr wrap="square" rtlCol="0">
            <a:spAutoFit/>
          </a:bodyPr>
          <a:lstStyle/>
          <a:p>
            <a:pPr algn="ctr"/>
            <a:r>
              <a:rPr lang="en-US" sz="1200" b="1" dirty="0"/>
              <a:t>Decreasing eddy size</a:t>
            </a:r>
          </a:p>
        </p:txBody>
      </p:sp>
      <p:cxnSp>
        <p:nvCxnSpPr>
          <p:cNvPr id="8" name="Straight Arrow Connector 7">
            <a:extLst>
              <a:ext uri="{FF2B5EF4-FFF2-40B4-BE49-F238E27FC236}">
                <a16:creationId xmlns:a16="http://schemas.microsoft.com/office/drawing/2014/main" id="{45FDA662-0D6B-406D-B2F3-FF703C8BCE62}"/>
              </a:ext>
            </a:extLst>
          </p:cNvPr>
          <p:cNvCxnSpPr/>
          <p:nvPr/>
        </p:nvCxnSpPr>
        <p:spPr>
          <a:xfrm>
            <a:off x="5119133" y="3498466"/>
            <a:ext cx="0" cy="110522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3" name="Straight Arrow Connector 252">
            <a:extLst>
              <a:ext uri="{FF2B5EF4-FFF2-40B4-BE49-F238E27FC236}">
                <a16:creationId xmlns:a16="http://schemas.microsoft.com/office/drawing/2014/main" id="{96205FE4-24DE-4587-A6C8-375FE58124B8}"/>
              </a:ext>
            </a:extLst>
          </p:cNvPr>
          <p:cNvCxnSpPr>
            <a:cxnSpLocks/>
          </p:cNvCxnSpPr>
          <p:nvPr/>
        </p:nvCxnSpPr>
        <p:spPr>
          <a:xfrm flipH="1">
            <a:off x="5666039" y="4694868"/>
            <a:ext cx="469760" cy="0"/>
          </a:xfrm>
          <a:prstGeom prst="straightConnector1">
            <a:avLst/>
          </a:prstGeom>
          <a:ln w="28575">
            <a:solidFill>
              <a:schemeClr val="tx2">
                <a:lumMod val="75000"/>
              </a:schemeClr>
            </a:solidFill>
            <a:prstDash val="solid"/>
            <a:tailEnd type="triangle"/>
          </a:ln>
        </p:spPr>
        <p:style>
          <a:lnRef idx="3">
            <a:schemeClr val="accent4"/>
          </a:lnRef>
          <a:fillRef idx="0">
            <a:schemeClr val="accent4"/>
          </a:fillRef>
          <a:effectRef idx="2">
            <a:schemeClr val="accent4"/>
          </a:effectRef>
          <a:fontRef idx="minor">
            <a:schemeClr val="tx1"/>
          </a:fontRef>
        </p:style>
      </p:cxnSp>
      <p:sp>
        <p:nvSpPr>
          <p:cNvPr id="254" name="TextBox 253">
            <a:extLst>
              <a:ext uri="{FF2B5EF4-FFF2-40B4-BE49-F238E27FC236}">
                <a16:creationId xmlns:a16="http://schemas.microsoft.com/office/drawing/2014/main" id="{E8A6F825-0974-4317-BCF9-BE9E8262B007}"/>
              </a:ext>
            </a:extLst>
          </p:cNvPr>
          <p:cNvSpPr txBox="1"/>
          <p:nvPr/>
        </p:nvSpPr>
        <p:spPr>
          <a:xfrm>
            <a:off x="5283187" y="4739401"/>
            <a:ext cx="1342082" cy="253916"/>
          </a:xfrm>
          <a:prstGeom prst="rect">
            <a:avLst/>
          </a:prstGeom>
          <a:noFill/>
        </p:spPr>
        <p:txBody>
          <a:bodyPr wrap="square" rtlCol="0">
            <a:spAutoFit/>
          </a:bodyPr>
          <a:lstStyle/>
          <a:p>
            <a:pPr algn="ctr"/>
            <a:r>
              <a:rPr lang="en-US" sz="1050" b="1" dirty="0"/>
              <a:t>Wall Shear Stress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E45C25-A43A-4253-99CE-707430FEAD25}"/>
                  </a:ext>
                </a:extLst>
              </p:cNvPr>
              <p:cNvSpPr txBox="1"/>
              <p:nvPr/>
            </p:nvSpPr>
            <p:spPr>
              <a:xfrm>
                <a:off x="4945708" y="4978001"/>
                <a:ext cx="2036583" cy="300082"/>
              </a:xfrm>
              <a:prstGeom prst="rect">
                <a:avLst/>
              </a:prstGeom>
              <a:noFill/>
              <a:ln w="38100">
                <a:solidFill>
                  <a:schemeClr val="tx2"/>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𝜏</m:t>
                      </m:r>
                      <m:d>
                        <m:dPr>
                          <m:ctrlPr>
                            <a:rPr lang="en-US" sz="1350" i="1">
                              <a:latin typeface="Cambria Math" panose="02040503050406030204" pitchFamily="18" charset="0"/>
                              <a:ea typeface="Cambria Math" panose="02040503050406030204" pitchFamily="18" charset="0"/>
                            </a:rPr>
                          </m:ctrlPr>
                        </m:dPr>
                        <m:e>
                          <m:r>
                            <a:rPr lang="en-US" sz="1350" b="1" i="1">
                              <a:latin typeface="Cambria Math" panose="02040503050406030204" pitchFamily="18" charset="0"/>
                              <a:ea typeface="Cambria Math" panose="02040503050406030204" pitchFamily="18" charset="0"/>
                            </a:rPr>
                            <m:t>𝒙</m:t>
                          </m:r>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𝑡</m:t>
                          </m:r>
                        </m:e>
                      </m:d>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𝐹</m:t>
                      </m:r>
                      <m:r>
                        <a:rPr lang="en-US" sz="1350" i="1">
                          <a:latin typeface="Cambria Math" panose="02040503050406030204" pitchFamily="18" charset="0"/>
                          <a:ea typeface="Cambria Math" panose="02040503050406030204" pitchFamily="18" charset="0"/>
                        </a:rPr>
                        <m:t>(</m:t>
                      </m:r>
                      <m:r>
                        <a:rPr lang="en-US" sz="1350" b="1" i="1">
                          <a:latin typeface="Cambria Math" panose="02040503050406030204" pitchFamily="18" charset="0"/>
                          <a:ea typeface="Cambria Math" panose="02040503050406030204" pitchFamily="18" charset="0"/>
                        </a:rPr>
                        <m:t>𝑼</m:t>
                      </m:r>
                      <m:r>
                        <a:rPr lang="en-US" sz="1350" i="1">
                          <a:latin typeface="Cambria Math" panose="02040503050406030204" pitchFamily="18" charset="0"/>
                          <a:ea typeface="Cambria Math" panose="02040503050406030204" pitchFamily="18" charset="0"/>
                        </a:rPr>
                        <m:t>, </m:t>
                      </m:r>
                      <m:r>
                        <a:rPr lang="en-US" sz="1350" i="1">
                          <a:latin typeface="Cambria Math" panose="02040503050406030204" pitchFamily="18" charset="0"/>
                          <a:ea typeface="Cambria Math" panose="02040503050406030204" pitchFamily="18" charset="0"/>
                        </a:rPr>
                        <m:t>𝑑</m:t>
                      </m:r>
                      <m:r>
                        <a:rPr lang="en-US" sz="1350" i="1">
                          <a:latin typeface="Cambria Math" panose="02040503050406030204" pitchFamily="18" charset="0"/>
                          <a:ea typeface="Cambria Math" panose="02040503050406030204" pitchFamily="18" charset="0"/>
                        </a:rPr>
                        <m:t>, ?, ?, …)</m:t>
                      </m:r>
                    </m:oMath>
                  </m:oMathPara>
                </a14:m>
                <a:endParaRPr lang="en-US" sz="1350" dirty="0"/>
              </a:p>
            </p:txBody>
          </p:sp>
        </mc:Choice>
        <mc:Fallback xmlns="">
          <p:sp>
            <p:nvSpPr>
              <p:cNvPr id="6" name="TextBox 5">
                <a:extLst>
                  <a:ext uri="{FF2B5EF4-FFF2-40B4-BE49-F238E27FC236}">
                    <a16:creationId xmlns:a16="http://schemas.microsoft.com/office/drawing/2014/main" id="{B2E45C25-A43A-4253-99CE-707430FEAD25}"/>
                  </a:ext>
                </a:extLst>
              </p:cNvPr>
              <p:cNvSpPr txBox="1">
                <a:spLocks noRot="1" noChangeAspect="1" noMove="1" noResize="1" noEditPoints="1" noAdjustHandles="1" noChangeArrowheads="1" noChangeShapeType="1" noTextEdit="1"/>
              </p:cNvSpPr>
              <p:nvPr/>
            </p:nvSpPr>
            <p:spPr>
              <a:xfrm>
                <a:off x="4945708" y="4978001"/>
                <a:ext cx="2036583" cy="300082"/>
              </a:xfrm>
              <a:prstGeom prst="rect">
                <a:avLst/>
              </a:prstGeom>
              <a:blipFill>
                <a:blip r:embed="rId4"/>
                <a:stretch>
                  <a:fillRect/>
                </a:stretch>
              </a:blipFill>
              <a:ln w="38100">
                <a:solidFill>
                  <a:schemeClr val="tx2"/>
                </a:solid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07BE5925-3106-4F90-909D-57CC71F401FA}"/>
              </a:ext>
            </a:extLst>
          </p:cNvPr>
          <p:cNvPicPr>
            <a:picLocks noChangeAspect="1"/>
          </p:cNvPicPr>
          <p:nvPr/>
        </p:nvPicPr>
        <p:blipFill>
          <a:blip r:embed="rId5"/>
          <a:stretch>
            <a:fillRect/>
          </a:stretch>
        </p:blipFill>
        <p:spPr>
          <a:xfrm>
            <a:off x="4016320" y="1473357"/>
            <a:ext cx="5019021" cy="1416935"/>
          </a:xfrm>
          <a:prstGeom prst="rect">
            <a:avLst/>
          </a:prstGeom>
        </p:spPr>
      </p:pic>
      <p:cxnSp>
        <p:nvCxnSpPr>
          <p:cNvPr id="11" name="Straight Arrow Connector 10">
            <a:extLst>
              <a:ext uri="{FF2B5EF4-FFF2-40B4-BE49-F238E27FC236}">
                <a16:creationId xmlns:a16="http://schemas.microsoft.com/office/drawing/2014/main" id="{697A3661-F8F0-45B2-8B86-A51669FF83A9}"/>
              </a:ext>
            </a:extLst>
          </p:cNvPr>
          <p:cNvCxnSpPr>
            <a:cxnSpLocks/>
          </p:cNvCxnSpPr>
          <p:nvPr/>
        </p:nvCxnSpPr>
        <p:spPr>
          <a:xfrm>
            <a:off x="5870612" y="1946857"/>
            <a:ext cx="488195" cy="11019"/>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82313423-E792-4B50-8E51-3FD5230D4EAF}"/>
              </a:ext>
            </a:extLst>
          </p:cNvPr>
          <p:cNvCxnSpPr>
            <a:cxnSpLocks/>
          </p:cNvCxnSpPr>
          <p:nvPr/>
        </p:nvCxnSpPr>
        <p:spPr>
          <a:xfrm flipH="1">
            <a:off x="5573783" y="2597937"/>
            <a:ext cx="18812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9078E6C8-CA2F-4046-9982-594AAADE92C1}"/>
              </a:ext>
            </a:extLst>
          </p:cNvPr>
          <p:cNvCxnSpPr>
            <a:cxnSpLocks/>
          </p:cNvCxnSpPr>
          <p:nvPr/>
        </p:nvCxnSpPr>
        <p:spPr>
          <a:xfrm>
            <a:off x="5283186" y="2600537"/>
            <a:ext cx="21373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4EBFAC2-BC65-714E-BD9B-52766E731D4E}"/>
              </a:ext>
            </a:extLst>
          </p:cNvPr>
          <p:cNvSpPr>
            <a:spLocks noGrp="1"/>
          </p:cNvSpPr>
          <p:nvPr>
            <p:ph type="title"/>
          </p:nvPr>
        </p:nvSpPr>
        <p:spPr/>
        <p:txBody>
          <a:bodyPr/>
          <a:lstStyle/>
          <a:p>
            <a:r>
              <a:rPr lang="en-US" dirty="0"/>
              <a:t>Research Thrust: Partnership with Dr. Matthew Barone, 1515</a:t>
            </a:r>
            <a:br>
              <a:rPr lang="en-US" dirty="0"/>
            </a:br>
            <a:r>
              <a:rPr lang="en-US" dirty="0"/>
              <a:t>Near-wall Turbulence Modeling in Large Eddy Simulation</a:t>
            </a:r>
          </a:p>
        </p:txBody>
      </p:sp>
      <p:sp>
        <p:nvSpPr>
          <p:cNvPr id="12" name="TextBox 11">
            <a:extLst>
              <a:ext uri="{FF2B5EF4-FFF2-40B4-BE49-F238E27FC236}">
                <a16:creationId xmlns:a16="http://schemas.microsoft.com/office/drawing/2014/main" id="{D2547000-A3AA-2C4D-906A-392C4E2CA901}"/>
              </a:ext>
            </a:extLst>
          </p:cNvPr>
          <p:cNvSpPr txBox="1"/>
          <p:nvPr/>
        </p:nvSpPr>
        <p:spPr>
          <a:xfrm>
            <a:off x="1220774" y="6436055"/>
            <a:ext cx="1175578" cy="369332"/>
          </a:xfrm>
          <a:prstGeom prst="rect">
            <a:avLst/>
          </a:prstGeom>
          <a:noFill/>
        </p:spPr>
        <p:txBody>
          <a:bodyPr wrap="none" rtlCol="0">
            <a:spAutoFit/>
          </a:bodyPr>
          <a:lstStyle/>
          <a:p>
            <a:r>
              <a:rPr lang="en-US" dirty="0"/>
              <a:t>DNS ~ Re</a:t>
            </a:r>
            <a:r>
              <a:rPr lang="en-US" baseline="30000" dirty="0"/>
              <a:t>3</a:t>
            </a:r>
          </a:p>
        </p:txBody>
      </p:sp>
      <p:sp>
        <p:nvSpPr>
          <p:cNvPr id="13" name="TextBox 12">
            <a:extLst>
              <a:ext uri="{FF2B5EF4-FFF2-40B4-BE49-F238E27FC236}">
                <a16:creationId xmlns:a16="http://schemas.microsoft.com/office/drawing/2014/main" id="{B099F069-2E19-C541-8F28-5198E627CCA1}"/>
              </a:ext>
            </a:extLst>
          </p:cNvPr>
          <p:cNvSpPr txBox="1"/>
          <p:nvPr/>
        </p:nvSpPr>
        <p:spPr>
          <a:xfrm>
            <a:off x="2522452" y="6436055"/>
            <a:ext cx="1634037" cy="369332"/>
          </a:xfrm>
          <a:prstGeom prst="rect">
            <a:avLst/>
          </a:prstGeom>
          <a:noFill/>
        </p:spPr>
        <p:txBody>
          <a:bodyPr wrap="none" rtlCol="0">
            <a:spAutoFit/>
          </a:bodyPr>
          <a:lstStyle/>
          <a:p>
            <a:r>
              <a:rPr lang="en-US" dirty="0" err="1"/>
              <a:t>LES</a:t>
            </a:r>
            <a:r>
              <a:rPr lang="en-US" baseline="30000" dirty="0" err="1"/>
              <a:t>outer</a:t>
            </a:r>
            <a:r>
              <a:rPr lang="en-US" dirty="0"/>
              <a:t> ~ Re</a:t>
            </a:r>
            <a:r>
              <a:rPr lang="en-US" baseline="30000" dirty="0"/>
              <a:t>0.4</a:t>
            </a:r>
          </a:p>
        </p:txBody>
      </p:sp>
      <p:sp>
        <p:nvSpPr>
          <p:cNvPr id="14" name="TextBox 13">
            <a:extLst>
              <a:ext uri="{FF2B5EF4-FFF2-40B4-BE49-F238E27FC236}">
                <a16:creationId xmlns:a16="http://schemas.microsoft.com/office/drawing/2014/main" id="{C7F381E8-7852-7B4A-BA67-68A04C432520}"/>
              </a:ext>
            </a:extLst>
          </p:cNvPr>
          <p:cNvSpPr txBox="1"/>
          <p:nvPr/>
        </p:nvSpPr>
        <p:spPr>
          <a:xfrm>
            <a:off x="4282589" y="6436055"/>
            <a:ext cx="1457707" cy="369332"/>
          </a:xfrm>
          <a:prstGeom prst="rect">
            <a:avLst/>
          </a:prstGeom>
          <a:noFill/>
        </p:spPr>
        <p:txBody>
          <a:bodyPr wrap="none" rtlCol="0">
            <a:spAutoFit/>
          </a:bodyPr>
          <a:lstStyle/>
          <a:p>
            <a:r>
              <a:rPr lang="en-US" dirty="0"/>
              <a:t>WRLES~Re</a:t>
            </a:r>
            <a:r>
              <a:rPr lang="en-US" baseline="30000" dirty="0"/>
              <a:t>1.8</a:t>
            </a:r>
          </a:p>
        </p:txBody>
      </p:sp>
      <p:sp>
        <p:nvSpPr>
          <p:cNvPr id="15" name="TextBox 14">
            <a:extLst>
              <a:ext uri="{FF2B5EF4-FFF2-40B4-BE49-F238E27FC236}">
                <a16:creationId xmlns:a16="http://schemas.microsoft.com/office/drawing/2014/main" id="{071C556D-4D53-CC49-9CB3-154C4D798AF9}"/>
              </a:ext>
            </a:extLst>
          </p:cNvPr>
          <p:cNvSpPr txBox="1"/>
          <p:nvPr/>
        </p:nvSpPr>
        <p:spPr>
          <a:xfrm>
            <a:off x="5868298" y="6453273"/>
            <a:ext cx="2173737" cy="307777"/>
          </a:xfrm>
          <a:prstGeom prst="rect">
            <a:avLst/>
          </a:prstGeom>
          <a:noFill/>
        </p:spPr>
        <p:txBody>
          <a:bodyPr wrap="none" rtlCol="0">
            <a:spAutoFit/>
          </a:bodyPr>
          <a:lstStyle/>
          <a:p>
            <a:r>
              <a:rPr lang="en-US" sz="1400" dirty="0"/>
              <a:t>Chapman, </a:t>
            </a:r>
            <a:r>
              <a:rPr lang="en-US" sz="1400" i="1" dirty="0"/>
              <a:t>AIAA J.</a:t>
            </a:r>
            <a:r>
              <a:rPr lang="en-US" sz="1400" dirty="0"/>
              <a:t>, 1979 </a:t>
            </a:r>
          </a:p>
        </p:txBody>
      </p:sp>
      <p:sp>
        <p:nvSpPr>
          <p:cNvPr id="16" name="TextBox 15">
            <a:extLst>
              <a:ext uri="{FF2B5EF4-FFF2-40B4-BE49-F238E27FC236}">
                <a16:creationId xmlns:a16="http://schemas.microsoft.com/office/drawing/2014/main" id="{632B07F8-52F0-0542-A2F0-5E50AA93761C}"/>
              </a:ext>
            </a:extLst>
          </p:cNvPr>
          <p:cNvSpPr txBox="1"/>
          <p:nvPr/>
        </p:nvSpPr>
        <p:spPr>
          <a:xfrm>
            <a:off x="200416" y="65385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5475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2018_4x3">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2018" id="{0FFEE870-C493-D14B-ABEE-ECDD0A28A84D}" vid="{651A9348-1C84-5A4F-98B3-A94AD4D118C6}"/>
    </a:ext>
  </a:extLst>
</a:theme>
</file>

<file path=ppt/theme/theme2.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Template>
  <TotalTime>4903</TotalTime>
  <Words>2074</Words>
  <Application>Microsoft Macintosh PowerPoint</Application>
  <PresentationFormat>On-screen Show (4:3)</PresentationFormat>
  <Paragraphs>176</Paragraphs>
  <Slides>16</Slides>
  <Notes>9</Notes>
  <HiddenSlides>0</HiddenSlides>
  <MMClips>6</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16</vt:i4>
      </vt:variant>
    </vt:vector>
  </HeadingPairs>
  <TitlesOfParts>
    <vt:vector size="27" baseType="lpstr">
      <vt:lpstr>Arial</vt:lpstr>
      <vt:lpstr>Calibri</vt:lpstr>
      <vt:lpstr>Cambria Math</vt:lpstr>
      <vt:lpstr>Garamond</vt:lpstr>
      <vt:lpstr>Gill Sans MT</vt:lpstr>
      <vt:lpstr>Lucida Sans</vt:lpstr>
      <vt:lpstr>Symbol</vt:lpstr>
      <vt:lpstr>Trebuchet MS</vt:lpstr>
      <vt:lpstr>Sandia2018_4x3</vt:lpstr>
      <vt:lpstr>Sandia Theme (White Background)</vt:lpstr>
      <vt:lpstr>1_Sandia Theme (White Background)</vt:lpstr>
      <vt:lpstr>PowerPoint Presentation</vt:lpstr>
      <vt:lpstr>Complex Non-Conformal and Meshing Drivers</vt:lpstr>
      <vt:lpstr>Design-order Mesh Constructs for Non-Conformal Interfaces</vt:lpstr>
      <vt:lpstr>Research Thrust: Foundational advances for Non-isothermal Impinging Jets</vt:lpstr>
      <vt:lpstr>Confined Impinging Jet Challenges</vt:lpstr>
      <vt:lpstr>Re ~10,000 DNS Impinging Jet Simulation Study</vt:lpstr>
      <vt:lpstr>Re ~10,000 DNS Impinging Jet Simulation Study (preliminary)</vt:lpstr>
      <vt:lpstr>Research Thrust: Impinging Jet Fluid Mechanics in the Presence of Clutter</vt:lpstr>
      <vt:lpstr>Research Thrust: Partnership with Dr. Matthew Barone, 1515 Near-wall Turbulence Modeling in Large Eddy Simulation</vt:lpstr>
      <vt:lpstr>The Research Question</vt:lpstr>
      <vt:lpstr>PowerPoint Presentation</vt:lpstr>
      <vt:lpstr>A Priori Tests of the ML Wall Shear Stress Model</vt:lpstr>
      <vt:lpstr>Conclusions</vt:lpstr>
      <vt:lpstr>Acknowledgements</vt:lpstr>
      <vt:lpstr>PowerPoint Presentation</vt:lpstr>
      <vt:lpstr>Seminar Announcement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255</cp:revision>
  <cp:lastPrinted>2019-12-24T19:24:15Z</cp:lastPrinted>
  <dcterms:created xsi:type="dcterms:W3CDTF">2017-10-14T01:15:26Z</dcterms:created>
  <dcterms:modified xsi:type="dcterms:W3CDTF">2020-01-30T04:51:54Z</dcterms:modified>
</cp:coreProperties>
</file>